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6" r:id="rId3"/>
    <p:sldId id="266" r:id="rId4"/>
    <p:sldId id="269" r:id="rId5"/>
    <p:sldId id="270" r:id="rId6"/>
    <p:sldId id="263" r:id="rId7"/>
    <p:sldId id="257" r:id="rId8"/>
    <p:sldId id="258" r:id="rId9"/>
    <p:sldId id="264" r:id="rId10"/>
    <p:sldId id="271" r:id="rId11"/>
    <p:sldId id="267" r:id="rId12"/>
    <p:sldId id="268" r:id="rId13"/>
    <p:sldId id="265" r:id="rId14"/>
    <p:sldId id="259" r:id="rId15"/>
    <p:sldId id="260" r:id="rId16"/>
    <p:sldId id="261" r:id="rId17"/>
    <p:sldId id="26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96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gray">
          <a:xfrm>
            <a:off x="8211312" y="2788920"/>
            <a:ext cx="932688" cy="1005840"/>
          </a:xfrm>
          <a:prstGeom prst="rect">
            <a:avLst/>
          </a:prstGeom>
          <a:solidFill>
            <a:schemeClr val="accent5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 bwMode="gray">
          <a:xfrm>
            <a:off x="0" y="2130552"/>
            <a:ext cx="8458200" cy="914400"/>
          </a:xfrm>
          <a:prstGeom prst="rect">
            <a:avLst/>
          </a:prstGeom>
          <a:solidFill>
            <a:schemeClr val="tx2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 bwMode="gray">
          <a:xfrm>
            <a:off x="2496312" y="0"/>
            <a:ext cx="1709928" cy="2359152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 bwMode="gray">
          <a:xfrm>
            <a:off x="0" y="0"/>
            <a:ext cx="2788920" cy="2359152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0624" y="3118104"/>
            <a:ext cx="7781544" cy="1470025"/>
          </a:xfrm>
        </p:spPr>
        <p:txBody>
          <a:bodyPr vert="horz" lIns="91440" tIns="45720" rIns="91440" bIns="45720" rtlCol="0" anchor="t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lang="en-US" sz="48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2359152"/>
            <a:ext cx="8211312" cy="685800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  <a:defRPr 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7693074" cy="45259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gray">
          <a:xfrm rot="5400000">
            <a:off x="4572000" y="2350008"/>
            <a:ext cx="6519672" cy="1810512"/>
          </a:xfrm>
          <a:prstGeom prst="rect">
            <a:avLst/>
          </a:prstGeom>
          <a:solidFill>
            <a:schemeClr val="tx2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 bwMode="gray">
          <a:xfrm>
            <a:off x="6553200" y="6135624"/>
            <a:ext cx="987552" cy="722376"/>
          </a:xfrm>
          <a:prstGeom prst="rect">
            <a:avLst/>
          </a:prstGeom>
          <a:solidFill>
            <a:schemeClr val="accent5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 bwMode="gray">
          <a:xfrm>
            <a:off x="8606181" y="1379355"/>
            <a:ext cx="539496" cy="1463040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 bwMode="gray">
          <a:xfrm>
            <a:off x="8604504" y="0"/>
            <a:ext cx="539496" cy="1828800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31152" y="274637"/>
            <a:ext cx="1673352" cy="58521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327648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5B106E36-FD25-4E2D-B0AA-010F637433A0}" type="datetimeFigureOut">
              <a:rPr lang="ru-RU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l" rtl="0"/>
              <a:t>03.10.2010</a:t>
            </a:fld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725C68B6-61C2-468F-89AB-4B9F7531AA68}" type="slidenum">
              <a:rPr lang="ru-RU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r" rtl="0"/>
              <a:t>‹#›</a:t>
            </a:fld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5B106E36-FD25-4E2D-B0AA-010F637433A0}" type="datetimeFigureOut">
              <a:rPr lang="ru-RU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l" rtl="0"/>
              <a:t>03.10.2010</a:t>
            </a:fld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725C68B6-61C2-468F-89AB-4B9F7531AA68}" type="slidenum">
              <a:rPr lang="ru-RU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r" rtl="0"/>
              <a:t>‹#›</a:t>
            </a:fld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5B106E36-FD25-4E2D-B0AA-010F637433A0}" type="datetimeFigureOut">
              <a:rPr lang="ru-RU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l" rtl="0"/>
              <a:t>03.10.2010</a:t>
            </a:fld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725C68B6-61C2-468F-89AB-4B9F7531AA68}" type="slidenum">
              <a:rPr lang="ru-RU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r" rtl="0"/>
              <a:t>‹#›</a:t>
            </a:fld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5B106E36-FD25-4E2D-B0AA-010F637433A0}" type="datetimeFigureOut">
              <a:rPr lang="ru-RU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l" rtl="0"/>
              <a:t>03.10.2010</a:t>
            </a:fld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725C68B6-61C2-468F-89AB-4B9F7531AA68}" type="slidenum">
              <a:rPr lang="ru-RU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r" rtl="0"/>
              <a:t>‹#›</a:t>
            </a:fld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5B106E36-FD25-4E2D-B0AA-010F637433A0}" type="datetimeFigureOut">
              <a:rPr lang="ru-RU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l" rtl="0"/>
              <a:t>03.10.2010</a:t>
            </a:fld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725C68B6-61C2-468F-89AB-4B9F7531AA68}" type="slidenum">
              <a:rPr lang="ru-RU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r" rtl="0"/>
              <a:t>‹#›</a:t>
            </a:fld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5B106E36-FD25-4E2D-B0AA-010F637433A0}" type="datetimeFigureOut">
              <a:rPr lang="ru-RU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l" rtl="0"/>
              <a:t>03.10.2010</a:t>
            </a:fld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725C68B6-61C2-468F-89AB-4B9F7531AA68}" type="slidenum">
              <a:rPr lang="ru-RU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r" rtl="0"/>
              <a:t>‹#›</a:t>
            </a:fld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5B106E36-FD25-4E2D-B0AA-010F637433A0}" type="datetimeFigureOut">
              <a:rPr lang="ru-RU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l" rtl="0"/>
              <a:t>03.10.2010</a:t>
            </a:fld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725C68B6-61C2-468F-89AB-4B9F7531AA68}" type="slidenum">
              <a:rPr lang="ru-RU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r" rtl="0"/>
              <a:t>‹#›</a:t>
            </a:fld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5B106E36-FD25-4E2D-B0AA-010F637433A0}" type="datetimeFigureOut">
              <a:rPr lang="ru-RU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l" rtl="0"/>
              <a:t>03.10.2010</a:t>
            </a:fld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725C68B6-61C2-468F-89AB-4B9F7531AA68}" type="slidenum">
              <a:rPr lang="ru-RU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r" rtl="0"/>
              <a:t>‹#›</a:t>
            </a:fld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5B106E36-FD25-4E2D-B0AA-010F637433A0}" type="datetimeFigureOut">
              <a:rPr lang="ru-RU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l" rtl="0"/>
              <a:t>03.10.2010</a:t>
            </a:fld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725C68B6-61C2-468F-89AB-4B9F7531AA68}" type="slidenum">
              <a:rPr lang="ru-RU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r" rtl="0"/>
              <a:t>‹#›</a:t>
            </a:fld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5B106E36-FD25-4E2D-B0AA-010F637433A0}" type="datetimeFigureOut">
              <a:rPr lang="ru-RU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l" rtl="0"/>
              <a:t>03.10.2010</a:t>
            </a:fld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725C68B6-61C2-468F-89AB-4B9F7531AA68}" type="slidenum">
              <a:rPr lang="ru-RU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r" rtl="0"/>
              <a:t>‹#›</a:t>
            </a:fld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5B106E36-FD25-4E2D-B0AA-010F637433A0}" type="datetimeFigureOut">
              <a:rPr lang="ru-RU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l" rtl="0"/>
              <a:t>03.10.2010</a:t>
            </a:fld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725C68B6-61C2-468F-89AB-4B9F7531AA68}" type="slidenum">
              <a:rPr lang="ru-RU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r" rtl="0"/>
              <a:t>‹#›</a:t>
            </a:fld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11296" y="3044952"/>
            <a:ext cx="4690872" cy="740664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 bwMode="gray">
          <a:xfrm>
            <a:off x="8211312" y="2788920"/>
            <a:ext cx="932688" cy="1005840"/>
          </a:xfrm>
          <a:prstGeom prst="rect">
            <a:avLst/>
          </a:prstGeom>
          <a:solidFill>
            <a:schemeClr val="accent5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 bwMode="gray">
          <a:xfrm>
            <a:off x="0" y="2130552"/>
            <a:ext cx="8458200" cy="914400"/>
          </a:xfrm>
          <a:prstGeom prst="rect">
            <a:avLst/>
          </a:prstGeom>
          <a:solidFill>
            <a:schemeClr val="tx2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 bwMode="gray">
          <a:xfrm>
            <a:off x="2496312" y="0"/>
            <a:ext cx="1709928" cy="2359152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 bwMode="gray">
          <a:xfrm>
            <a:off x="0" y="0"/>
            <a:ext cx="2788920" cy="2670048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57200" y="3813048"/>
            <a:ext cx="7772400" cy="1143000"/>
          </a:xfr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lang="en-US" sz="4400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802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802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03.10.2010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57200" y="1627632"/>
            <a:ext cx="4040188" cy="639762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>
              <a:buNone/>
              <a:defRPr lang="en-US" sz="2400" b="1" kern="1200" cap="none" spc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86000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4645025" y="1627632"/>
            <a:ext cx="4041775" cy="639762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>
              <a:buNone/>
              <a:defRPr lang="en-US" sz="2400" b="1" kern="1200" cap="none" spc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286000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03.10.2010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6501384"/>
            <a:ext cx="9144000" cy="356616"/>
          </a:xfrm>
          <a:prstGeom prst="rect">
            <a:avLst/>
          </a:prstGeom>
          <a:solidFill>
            <a:schemeClr val="accent6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 bwMode="gray">
          <a:xfrm>
            <a:off x="0" y="0"/>
            <a:ext cx="9144000" cy="301752"/>
          </a:xfrm>
          <a:prstGeom prst="rect">
            <a:avLst/>
          </a:prstGeom>
          <a:solidFill>
            <a:schemeClr val="accent5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 bwMode="gray">
          <a:xfrm>
            <a:off x="0" y="0"/>
            <a:ext cx="2432304" cy="530352"/>
          </a:xfrm>
          <a:prstGeom prst="rect">
            <a:avLst/>
          </a:prstGeom>
          <a:solidFill>
            <a:schemeClr val="accent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 bwMode="gray">
          <a:xfrm>
            <a:off x="1426464" y="0"/>
            <a:ext cx="1572768" cy="438912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400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03.10.2010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gray">
          <a:xfrm>
            <a:off x="0" y="6501384"/>
            <a:ext cx="9144000" cy="356616"/>
          </a:xfrm>
          <a:prstGeom prst="rect">
            <a:avLst/>
          </a:prstGeom>
          <a:solidFill>
            <a:schemeClr val="accent6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/>
        </p:nvSpPr>
        <p:spPr bwMode="gray">
          <a:xfrm>
            <a:off x="0" y="0"/>
            <a:ext cx="9144000" cy="301752"/>
          </a:xfrm>
          <a:prstGeom prst="rect">
            <a:avLst/>
          </a:prstGeom>
          <a:solidFill>
            <a:schemeClr val="accent5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13" name="Rectangle 12"/>
          <p:cNvSpPr/>
          <p:nvPr/>
        </p:nvSpPr>
        <p:spPr bwMode="gray">
          <a:xfrm>
            <a:off x="0" y="0"/>
            <a:ext cx="301752" cy="6858000"/>
          </a:xfrm>
          <a:prstGeom prst="rect">
            <a:avLst/>
          </a:prstGeom>
          <a:solidFill>
            <a:srgbClr val="9BBB5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14" name="Rectangle 13"/>
          <p:cNvSpPr/>
          <p:nvPr/>
        </p:nvSpPr>
        <p:spPr bwMode="gray">
          <a:xfrm>
            <a:off x="0" y="0"/>
            <a:ext cx="2432304" cy="530352"/>
          </a:xfrm>
          <a:prstGeom prst="rect">
            <a:avLst/>
          </a:prstGeom>
          <a:solidFill>
            <a:schemeClr val="accent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15" name="Rectangle 14"/>
          <p:cNvSpPr/>
          <p:nvPr/>
        </p:nvSpPr>
        <p:spPr bwMode="gray">
          <a:xfrm>
            <a:off x="1426464" y="0"/>
            <a:ext cx="1572768" cy="438912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16" name="Rectangle 15"/>
          <p:cNvSpPr/>
          <p:nvPr/>
        </p:nvSpPr>
        <p:spPr bwMode="gray">
          <a:xfrm>
            <a:off x="8842248" y="0"/>
            <a:ext cx="301752" cy="6858000"/>
          </a:xfrm>
          <a:prstGeom prst="rect">
            <a:avLst/>
          </a:prstGeom>
          <a:solidFill>
            <a:srgbClr val="9BBB5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03.10.2010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548640"/>
            <a:ext cx="7699248" cy="932688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32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0952" y="1645920"/>
            <a:ext cx="2816352" cy="448056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03.10.2010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57200" y="1645920"/>
            <a:ext cx="4800600" cy="44805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1368" y="658368"/>
            <a:ext cx="5486400" cy="822960"/>
          </a:xfr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28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1792224" y="1618488"/>
            <a:ext cx="5486400" cy="3639312"/>
          </a:xfrm>
          <a:solidFill>
            <a:srgbClr val="F8F8F8"/>
          </a:solidFill>
          <a:ln w="76200" cmpd="sng">
            <a:solidFill>
              <a:srgbClr val="FFFF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  <a:defRPr lang="en-US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24" y="5413248"/>
            <a:ext cx="5486400" cy="98755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03.10.2010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gray">
          <a:xfrm>
            <a:off x="0" y="402336"/>
            <a:ext cx="8686800" cy="1097280"/>
          </a:xfrm>
          <a:prstGeom prst="rect">
            <a:avLst/>
          </a:prstGeom>
          <a:solidFill>
            <a:schemeClr val="tx2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 bwMode="gray">
          <a:xfrm>
            <a:off x="8165592" y="996696"/>
            <a:ext cx="978408" cy="896112"/>
          </a:xfrm>
          <a:prstGeom prst="rect">
            <a:avLst/>
          </a:prstGeom>
          <a:solidFill>
            <a:schemeClr val="accent5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 bwMode="gray">
          <a:xfrm>
            <a:off x="1783080" y="0"/>
            <a:ext cx="1947672" cy="539496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 bwMode="gray">
          <a:xfrm>
            <a:off x="0" y="0"/>
            <a:ext cx="2432304" cy="539496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9496"/>
            <a:ext cx="8229600" cy="96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537960"/>
            <a:ext cx="21336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03.10.2010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70448" y="6537960"/>
            <a:ext cx="28956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02152" y="6537960"/>
            <a:ext cx="21336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 3" pitchFamily="18" charset="2"/>
        <a:buChar char="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2"/>
        </a:buClr>
        <a:buSzPct val="90000"/>
        <a:buFont typeface="Wingdings 3" pitchFamily="18" charset="2"/>
        <a:buChar char="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3"/>
        </a:buClr>
        <a:buSzPct val="90000"/>
        <a:buFont typeface="Wingdings 3" pitchFamily="18" charset="2"/>
        <a:buChar char="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4"/>
        </a:buClr>
        <a:buSzPct val="90000"/>
        <a:buFont typeface="Wingdings 3" pitchFamily="18" charset="2"/>
        <a:buChar char="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SzPct val="90000"/>
        <a:buFont typeface="Wingdings 3" pitchFamily="18" charset="2"/>
        <a:buChar char="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5B106E36-FD25-4E2D-B0AA-010F637433A0}" type="datetimeFigureOut">
              <a:rPr lang="ru-RU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03.10.2010</a:t>
            </a:fld>
            <a:endParaRPr lang="ru-RU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ru-RU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725C68B6-61C2-468F-89AB-4B9F7531AA68}" type="slidenum">
              <a:rPr lang="ru-RU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ru-RU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dirty="0" smtClean="0">
                <a:latin typeface="Comic Sans MS" pitchFamily="66" charset="0"/>
              </a:rPr>
              <a:t>Решение задач </a:t>
            </a:r>
            <a:br>
              <a:rPr lang="ru-RU" dirty="0" smtClean="0">
                <a:latin typeface="Comic Sans MS" pitchFamily="66" charset="0"/>
              </a:rPr>
            </a:br>
            <a:r>
              <a:rPr lang="ru-RU" dirty="0" smtClean="0">
                <a:latin typeface="Comic Sans MS" pitchFamily="66" charset="0"/>
              </a:rPr>
              <a:t>с помощью  уравнений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960120"/>
          </a:xfrm>
        </p:spPr>
        <p:txBody>
          <a:bodyPr/>
          <a:lstStyle/>
          <a:p>
            <a:pPr algn="l"/>
            <a:r>
              <a:rPr lang="ru-RU" b="1" dirty="0" smtClean="0">
                <a:latin typeface="Comic Sans MS" pitchFamily="66" charset="0"/>
              </a:rPr>
              <a:t>Задача про хвосты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fefelova.ucoz.ru/foto/zadachi/petuhi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84" y="714356"/>
            <a:ext cx="4572032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929058" y="1214422"/>
            <a:ext cx="4937570" cy="4832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По тропинке вдоль кустов</a:t>
            </a:r>
          </a:p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Шли 11 хвостов.</a:t>
            </a:r>
          </a:p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Сосчитать я так же смог,</a:t>
            </a:r>
          </a:p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Что шагало 30 ног.</a:t>
            </a:r>
          </a:p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Это вместе шли куда-то</a:t>
            </a:r>
          </a:p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Петухи и поросята.</a:t>
            </a:r>
          </a:p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А теперь вопрос таков?</a:t>
            </a:r>
          </a:p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Сколько было петухов?</a:t>
            </a:r>
          </a:p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И узнать я был бы рад,</a:t>
            </a:r>
          </a:p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Сколько было поросят?</a:t>
            </a:r>
            <a:b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</a:br>
            <a:endParaRPr lang="ru-RU" sz="2800" b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6" name="Рисунок 5" descr="http://fefelova.ucoz.ru/foto/zadachi/petuhi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6" y="2857496"/>
            <a:ext cx="4572032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fefelova.ucoz.ru/foto/zadachi/petuhi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728"/>
            <a:ext cx="4572032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fefelova.ucoz.ru/foto/zadachi/petuhi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14662"/>
            <a:ext cx="4572032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071934" y="714357"/>
            <a:ext cx="445186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Всех - 11</a:t>
            </a:r>
            <a:b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Петухов - </a:t>
            </a:r>
            <a:r>
              <a:rPr lang="ru-RU" sz="28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х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/>
            </a:r>
            <a:b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Поросят – 11 - </a:t>
            </a:r>
            <a:r>
              <a:rPr lang="ru-RU" sz="28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х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/>
            </a:r>
            <a:b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Ног петухов – 2х</a:t>
            </a:r>
          </a:p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Ног поросят – 4(11 – </a:t>
            </a:r>
            <a:r>
              <a:rPr lang="ru-RU" sz="28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х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)</a:t>
            </a:r>
          </a:p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Всего - 30 ног.</a:t>
            </a:r>
            <a:endParaRPr lang="ru-RU" sz="2800" b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43372" y="3357562"/>
            <a:ext cx="4451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2х + 4(11 – </a:t>
            </a:r>
            <a:r>
              <a:rPr lang="ru-RU" sz="28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х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) = 30</a:t>
            </a:r>
            <a:endParaRPr lang="ru-RU" sz="2800" b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14810" y="3857628"/>
            <a:ext cx="4451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2х + 44 – 4х = 30</a:t>
            </a:r>
            <a:endParaRPr lang="ru-RU" sz="2800" b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57686" y="4286256"/>
            <a:ext cx="27860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-2х = -14</a:t>
            </a:r>
            <a:endParaRPr lang="ru-RU" sz="2800" b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00562" y="4786322"/>
            <a:ext cx="27860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х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= 7; 11-7=4</a:t>
            </a:r>
            <a:endParaRPr lang="ru-RU" sz="2800" b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72000" y="5286388"/>
            <a:ext cx="41434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Ответ: петухов 7, поросят 4.</a:t>
            </a:r>
            <a:endParaRPr lang="ru-RU" sz="2800" b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>
                <a:solidFill>
                  <a:srgbClr val="FFC000"/>
                </a:solidFill>
                <a:latin typeface="Comic Sans MS" pitchFamily="66" charset="0"/>
              </a:rPr>
              <a:t>Самостоятельная работа</a:t>
            </a:r>
          </a:p>
        </p:txBody>
      </p:sp>
      <p:sp>
        <p:nvSpPr>
          <p:cNvPr id="18432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57158" y="1428736"/>
            <a:ext cx="4038600" cy="4525963"/>
          </a:xfrm>
        </p:spPr>
        <p:txBody>
          <a:bodyPr>
            <a:normAutofit/>
          </a:bodyPr>
          <a:lstStyle/>
          <a:p>
            <a:pPr marL="0" indent="0">
              <a:buFont typeface="Wingdings" pitchFamily="2" charset="2"/>
              <a:buNone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Вариант 1</a:t>
            </a:r>
          </a:p>
          <a:p>
            <a:pPr marL="0" indent="0">
              <a:buFont typeface="Wingdings" pitchFamily="2" charset="2"/>
              <a:buNone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Часть пути в 600 км турист пролетел на самолёте, а часть проехал на автобусе.</a:t>
            </a:r>
          </a:p>
          <a:p>
            <a:pPr marL="0" indent="0">
              <a:buFont typeface="Wingdings" pitchFamily="2" charset="2"/>
              <a:buNone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На самолёте он проделал путь, в 9 раз больший, чем на автобусе. Сколько километров турист проехал на автобусе?</a:t>
            </a:r>
          </a:p>
          <a:p>
            <a:pPr marL="0" indent="0">
              <a:buFont typeface="Wingdings" pitchFamily="2" charset="2"/>
              <a:buNone/>
            </a:pPr>
            <a:endParaRPr lang="ru-RU" sz="2400" b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  <a:p>
            <a:pPr marL="0" indent="0">
              <a:buFont typeface="Wingdings" pitchFamily="2" charset="2"/>
              <a:buNone/>
            </a:pPr>
            <a:endParaRPr lang="ru-RU" sz="2400" b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  <a:p>
            <a:pPr marL="0" indent="0">
              <a:buFont typeface="Wingdings" pitchFamily="2" charset="2"/>
              <a:buNone/>
            </a:pPr>
            <a:endParaRPr lang="ru-RU" sz="2400" b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  <a:p>
            <a:pPr marL="0" indent="0">
              <a:buFont typeface="Wingdings" pitchFamily="2" charset="2"/>
              <a:buNone/>
            </a:pPr>
            <a:endParaRPr lang="ru-RU" sz="2400" b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84326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3438" y="1428736"/>
            <a:ext cx="4038600" cy="4525963"/>
          </a:xfrm>
        </p:spPr>
        <p:txBody>
          <a:bodyPr>
            <a:normAutofit/>
          </a:bodyPr>
          <a:lstStyle/>
          <a:p>
            <a:pPr marL="0" indent="0">
              <a:buFont typeface="Wingdings" pitchFamily="2" charset="2"/>
              <a:buNone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Вариант 2</a:t>
            </a:r>
          </a:p>
          <a:p>
            <a:pPr marL="0" indent="0">
              <a:buFont typeface="Wingdings" pitchFamily="2" charset="2"/>
              <a:buNone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Саша решил две задачи за 35 мин. Первую задачу он решал на 7 мин дольше, чем вторую. Сколько минут Саша решал вторую задачу?</a:t>
            </a:r>
          </a:p>
          <a:p>
            <a:pPr marL="0" indent="0">
              <a:buFont typeface="Wingdings" pitchFamily="2" charset="2"/>
              <a:buNone/>
            </a:pPr>
            <a:endParaRPr lang="ru-RU" sz="2400" b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  <a:p>
            <a:pPr marL="0" indent="0">
              <a:buFont typeface="Wingdings" pitchFamily="2" charset="2"/>
              <a:buNone/>
            </a:pPr>
            <a:endParaRPr lang="ru-RU" sz="2400" b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  <a:p>
            <a:pPr marL="0" indent="0">
              <a:buFont typeface="Wingdings" pitchFamily="2" charset="2"/>
              <a:buNone/>
            </a:pPr>
            <a:endParaRPr lang="ru-RU" sz="2400" b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  <a:p>
            <a:pPr marL="0" indent="0">
              <a:buFont typeface="Wingdings" pitchFamily="2" charset="2"/>
              <a:buNone/>
            </a:pPr>
            <a:endParaRPr lang="ru-RU" sz="2400" b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  <a:p>
            <a:pPr marL="0" indent="0">
              <a:buFont typeface="Wingdings" pitchFamily="2" charset="2"/>
              <a:buNone/>
            </a:pPr>
            <a:endParaRPr lang="ru-RU" sz="2400" b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2143116"/>
            <a:ext cx="814393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После регистрации, когда приглашенные собрались сесть в машины свадебного кортежа, кто то подсчитал, что если в каждую машину сядет по три гостя, то двоим не хватит места, а если по четыре то три  места останется свободным.  </a:t>
            </a:r>
            <a:b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Сколько машин было в свадебном кортеже, </a:t>
            </a:r>
            <a:b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и сколько приглашенных? </a:t>
            </a:r>
            <a:endParaRPr lang="ru-RU" sz="2800" b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286148" cy="2190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0"/>
            <a:ext cx="3286148" cy="2190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52" y="0"/>
            <a:ext cx="3286148" cy="2190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57356" y="214290"/>
            <a:ext cx="5357850" cy="226219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071670" y="2428868"/>
            <a:ext cx="642940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Среди наших закаток, банок с огурцами было вдвое больше чем с помидорами. К концу января, </a:t>
            </a:r>
            <a:b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когда мы открыли 4 банки с огурцами и 6 с помидорами, их соотношение стало три к одной.   </a:t>
            </a:r>
            <a:b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Сколько банок с огурцами осталось?  </a:t>
            </a:r>
            <a:endParaRPr lang="ru-RU" sz="2800" b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1428736"/>
            <a:ext cx="657229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Отцу 42 года, а сыну 15 лет. Через сколько лет сын будет в два раза моложе отца? </a:t>
            </a:r>
            <a:endParaRPr lang="ru-RU" sz="4400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285852" y="1348800"/>
            <a:ext cx="614366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Матери 42 года, а дочери 24.  </a:t>
            </a:r>
            <a:br>
              <a:rPr lang="ru-RU" sz="44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Сколько лет назад дочь была в три раза моложе матери? </a:t>
            </a:r>
            <a:endParaRPr lang="ru-RU" sz="4400" b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277813"/>
            <a:ext cx="8075612" cy="114300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latin typeface="Comic Sans MS" pitchFamily="66" charset="0"/>
              </a:rPr>
              <a:t>Найди ошибку!</a:t>
            </a:r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8х+40=8(х+2)+24;</a:t>
            </a:r>
          </a:p>
          <a:p>
            <a:pPr>
              <a:buFont typeface="Wingdings" pitchFamily="2" charset="2"/>
              <a:buNone/>
            </a:pP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8х+40=8х+16+24;</a:t>
            </a:r>
          </a:p>
          <a:p>
            <a:pPr>
              <a:buFont typeface="Wingdings" pitchFamily="2" charset="2"/>
              <a:buNone/>
            </a:pP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8х-8х=16+24+40;</a:t>
            </a:r>
          </a:p>
          <a:p>
            <a:pPr>
              <a:buFont typeface="Wingdings" pitchFamily="2" charset="2"/>
              <a:buNone/>
            </a:pP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0х=80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.</a:t>
            </a:r>
            <a:endParaRPr lang="ru-RU" sz="3200" b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  <a:p>
            <a:pPr>
              <a:buFont typeface="Wingdings" pitchFamily="2" charset="2"/>
              <a:buNone/>
            </a:pP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уравнение корней не имеет. </a:t>
            </a:r>
          </a:p>
        </p:txBody>
      </p:sp>
      <p:sp>
        <p:nvSpPr>
          <p:cNvPr id="138244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8х+40=8(х+2)+24;</a:t>
            </a:r>
          </a:p>
          <a:p>
            <a:pPr>
              <a:buFont typeface="Wingdings" pitchFamily="2" charset="2"/>
              <a:buNone/>
            </a:pP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8х+40=8х+16+24;</a:t>
            </a:r>
          </a:p>
          <a:p>
            <a:pPr>
              <a:buFont typeface="Wingdings" pitchFamily="2" charset="2"/>
              <a:buNone/>
            </a:pP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8х-8х=16+24-40;</a:t>
            </a:r>
          </a:p>
          <a:p>
            <a:pPr>
              <a:buFont typeface="Wingdings" pitchFamily="2" charset="2"/>
              <a:buNone/>
            </a:pP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0х=0;</a:t>
            </a:r>
          </a:p>
          <a:p>
            <a:pPr>
              <a:buFont typeface="Wingdings" pitchFamily="2" charset="2"/>
              <a:buNone/>
            </a:pPr>
            <a:r>
              <a:rPr lang="ru-RU" sz="3200" b="1" dirty="0" err="1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х</a:t>
            </a: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- любое число. </a:t>
            </a:r>
          </a:p>
          <a:p>
            <a:pPr>
              <a:buFont typeface="Wingdings" pitchFamily="2" charset="2"/>
              <a:buNone/>
            </a:pPr>
            <a:endParaRPr lang="ru-RU" sz="3200" b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3000364" y="3357562"/>
            <a:ext cx="1000132" cy="158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1142976" y="2571744"/>
            <a:ext cx="2071702" cy="50006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3214678" y="3143248"/>
            <a:ext cx="276228" cy="952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38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38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38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138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38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000"/>
                                        <p:tgtEl>
                                          <p:spTgt spid="138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000"/>
                                        <p:tgtEl>
                                          <p:spTgt spid="138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000"/>
                                        <p:tgtEl>
                                          <p:spTgt spid="138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000"/>
                                        <p:tgtEl>
                                          <p:spTgt spid="138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2000"/>
                                        <p:tgtEl>
                                          <p:spTgt spid="1382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3" grpId="0" build="p"/>
      <p:bldP spid="13824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960120"/>
          </a:xfrm>
        </p:spPr>
        <p:txBody>
          <a:bodyPr>
            <a:noAutofit/>
          </a:bodyPr>
          <a:lstStyle/>
          <a:p>
            <a:pPr algn="l"/>
            <a:r>
              <a:rPr lang="ru-RU" sz="3600" b="1" dirty="0" smtClean="0">
                <a:solidFill>
                  <a:srgbClr val="FFC000"/>
                </a:solidFill>
                <a:latin typeface="Comic Sans MS" pitchFamily="66" charset="0"/>
              </a:rPr>
              <a:t>Свяжите числа 40 </a:t>
            </a:r>
            <a:r>
              <a:rPr lang="ru-RU" sz="3600" b="1" dirty="0" smtClean="0">
                <a:solidFill>
                  <a:srgbClr val="FFC000"/>
                </a:solidFill>
                <a:latin typeface="Comic Sans MS" pitchFamily="66" charset="0"/>
              </a:rPr>
              <a:t>и </a:t>
            </a:r>
            <a:r>
              <a:rPr lang="ru-RU" sz="3600" b="1" dirty="0" smtClean="0">
                <a:solidFill>
                  <a:srgbClr val="FFC000"/>
                </a:solidFill>
                <a:latin typeface="Comic Sans MS" pitchFamily="66" charset="0"/>
              </a:rPr>
              <a:t>16 между собой различными действиями:</a:t>
            </a:r>
            <a:endParaRPr lang="ru-RU" sz="3600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0034" y="1214422"/>
            <a:ext cx="2857520" cy="75084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b="1" dirty="0" smtClean="0">
                <a:solidFill>
                  <a:srgbClr val="FFC000"/>
                </a:solidFill>
                <a:latin typeface="Comic Sans MS" pitchFamily="66" charset="0"/>
              </a:rPr>
              <a:t>1) </a:t>
            </a:r>
            <a:r>
              <a:rPr lang="ru-RU" sz="3600" b="1" dirty="0" smtClean="0">
                <a:solidFill>
                  <a:srgbClr val="FFC000"/>
                </a:solidFill>
                <a:latin typeface="Comic Sans MS" pitchFamily="66" charset="0"/>
              </a:rPr>
              <a:t>Сумма: </a:t>
            </a:r>
            <a:endParaRPr lang="ru-RU" sz="3600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5" name="Содержимое 3"/>
          <p:cNvSpPr txBox="1">
            <a:spLocks/>
          </p:cNvSpPr>
          <p:nvPr/>
        </p:nvSpPr>
        <p:spPr>
          <a:xfrm>
            <a:off x="6429388" y="1928802"/>
            <a:ext cx="2500298" cy="7508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 3" pitchFamily="18" charset="2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40-16=24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6" name="Содержимое 3"/>
          <p:cNvSpPr txBox="1">
            <a:spLocks/>
          </p:cNvSpPr>
          <p:nvPr/>
        </p:nvSpPr>
        <p:spPr>
          <a:xfrm>
            <a:off x="5143504" y="2571744"/>
            <a:ext cx="3714808" cy="7508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 3" pitchFamily="18" charset="2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40:16=2,5(раз)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7" name="Содержимое 3"/>
          <p:cNvSpPr txBox="1">
            <a:spLocks/>
          </p:cNvSpPr>
          <p:nvPr/>
        </p:nvSpPr>
        <p:spPr>
          <a:xfrm>
            <a:off x="0" y="3214686"/>
            <a:ext cx="7358082" cy="7508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 3" pitchFamily="18" charset="2"/>
              <a:buNone/>
              <a:tabLst/>
              <a:defRPr/>
            </a:pPr>
            <a:r>
              <a:rPr lang="ru-RU" sz="3600" b="1" dirty="0" smtClean="0">
                <a:solidFill>
                  <a:srgbClr val="FFC000"/>
                </a:solidFill>
                <a:latin typeface="Comic Sans MS" pitchFamily="66" charset="0"/>
              </a:rPr>
              <a:t>4</a:t>
            </a:r>
            <a:r>
              <a:rPr lang="ru-RU" sz="3600" b="1" dirty="0" smtClean="0">
                <a:solidFill>
                  <a:srgbClr val="FFC000"/>
                </a:solidFill>
                <a:latin typeface="Comic Sans MS" pitchFamily="66" charset="0"/>
              </a:rPr>
              <a:t>)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Нахождение </a:t>
            </a:r>
            <a:r>
              <a:rPr lang="ru-RU" sz="3600" b="1" dirty="0" err="1" smtClean="0">
                <a:solidFill>
                  <a:srgbClr val="FFC000"/>
                </a:solidFill>
                <a:latin typeface="Comic Sans MS" pitchFamily="66" charset="0"/>
              </a:rPr>
              <a:t>д</a:t>
            </a:r>
            <a:r>
              <a:rPr kumimoji="0" lang="ru-RU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роби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от числа     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7500958" y="3143248"/>
          <a:ext cx="1116992" cy="911230"/>
        </p:xfrm>
        <a:graphic>
          <a:graphicData uri="http://schemas.openxmlformats.org/presentationml/2006/ole">
            <p:oleObj spid="_x0000_s1026" name="Формула" r:id="rId3" imgW="482400" imgH="393480" progId="Equation.3">
              <p:embed/>
            </p:oleObj>
          </a:graphicData>
        </a:graphic>
      </p:graphicFrame>
      <p:sp>
        <p:nvSpPr>
          <p:cNvPr id="10" name="Содержимое 3"/>
          <p:cNvSpPr txBox="1">
            <a:spLocks/>
          </p:cNvSpPr>
          <p:nvPr/>
        </p:nvSpPr>
        <p:spPr>
          <a:xfrm>
            <a:off x="0" y="3857628"/>
            <a:ext cx="8858280" cy="7508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 3" pitchFamily="18" charset="2"/>
              <a:buNone/>
              <a:tabLst/>
              <a:defRPr/>
            </a:pPr>
            <a:r>
              <a:rPr lang="ru-RU" sz="3600" b="1" dirty="0" smtClean="0">
                <a:solidFill>
                  <a:srgbClr val="FFC000"/>
                </a:solidFill>
                <a:latin typeface="Comic Sans MS" pitchFamily="66" charset="0"/>
              </a:rPr>
              <a:t>5)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Нахождение </a:t>
            </a:r>
            <a:r>
              <a:rPr lang="ru-RU" sz="3600" b="1" dirty="0" smtClean="0">
                <a:solidFill>
                  <a:srgbClr val="FFC000"/>
                </a:solidFill>
                <a:latin typeface="Comic Sans MS" pitchFamily="66" charset="0"/>
              </a:rPr>
              <a:t>процентов 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от числа     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785786" y="4357694"/>
          <a:ext cx="2293938" cy="984250"/>
        </p:xfrm>
        <a:graphic>
          <a:graphicData uri="http://schemas.openxmlformats.org/presentationml/2006/ole">
            <p:oleObj spid="_x0000_s1027" name="Формула" r:id="rId4" imgW="990360" imgH="393480" progId="Equation.3">
              <p:embed/>
            </p:oleObj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714348" y="5286388"/>
            <a:ext cx="618310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Сформулируйте </a:t>
            </a: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вопрос</a:t>
            </a:r>
            <a:endParaRPr lang="ru-RU" sz="4000" b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143240" y="5929330"/>
            <a:ext cx="551144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к </a:t>
            </a: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каждому действию</a:t>
            </a:r>
            <a:endParaRPr lang="ru-RU" sz="4000" b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5" name="Содержимое 3"/>
          <p:cNvSpPr txBox="1">
            <a:spLocks/>
          </p:cNvSpPr>
          <p:nvPr/>
        </p:nvSpPr>
        <p:spPr>
          <a:xfrm>
            <a:off x="3428992" y="1285860"/>
            <a:ext cx="3571900" cy="7508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 3" pitchFamily="18" charset="2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40 + 16 = 56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16" name="Содержимое 3"/>
          <p:cNvSpPr txBox="1">
            <a:spLocks/>
          </p:cNvSpPr>
          <p:nvPr/>
        </p:nvSpPr>
        <p:spPr>
          <a:xfrm>
            <a:off x="285720" y="1928802"/>
            <a:ext cx="6072230" cy="7508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 3" pitchFamily="18" charset="2"/>
              <a:buNone/>
              <a:tabLst/>
              <a:defRPr/>
            </a:pPr>
            <a:r>
              <a:rPr lang="ru-RU" sz="3600" b="1" dirty="0" smtClean="0">
                <a:solidFill>
                  <a:srgbClr val="FFC000"/>
                </a:solidFill>
                <a:latin typeface="Comic Sans MS" pitchFamily="66" charset="0"/>
              </a:rPr>
              <a:t>2)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Разностное сравнение: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17" name="Содержимое 3"/>
          <p:cNvSpPr txBox="1">
            <a:spLocks/>
          </p:cNvSpPr>
          <p:nvPr/>
        </p:nvSpPr>
        <p:spPr>
          <a:xfrm>
            <a:off x="0" y="2571744"/>
            <a:ext cx="5286444" cy="7508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 3" pitchFamily="18" charset="2"/>
              <a:buNone/>
              <a:tabLst/>
              <a:defRPr/>
            </a:pPr>
            <a:r>
              <a:rPr lang="ru-RU" sz="3600" b="1" dirty="0" smtClean="0">
                <a:solidFill>
                  <a:srgbClr val="FFC000"/>
                </a:solidFill>
                <a:latin typeface="Comic Sans MS" pitchFamily="66" charset="0"/>
              </a:rPr>
              <a:t>3)</a:t>
            </a:r>
            <a:r>
              <a:rPr lang="ru-RU" sz="3600" b="1" dirty="0" smtClean="0">
                <a:solidFill>
                  <a:srgbClr val="FFC000"/>
                </a:solidFill>
                <a:latin typeface="Comic Sans MS" pitchFamily="66" charset="0"/>
              </a:rPr>
              <a:t> 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Кратное сравнение: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10" grpId="0"/>
      <p:bldP spid="12" grpId="0"/>
      <p:bldP spid="13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214422"/>
            <a:ext cx="8229600" cy="960120"/>
          </a:xfrm>
        </p:spPr>
        <p:txBody>
          <a:bodyPr>
            <a:noAutofit/>
          </a:bodyPr>
          <a:lstStyle/>
          <a:p>
            <a:pPr algn="l"/>
            <a:r>
              <a:rPr lang="ru-RU" sz="3200" b="1" i="1" dirty="0" smtClean="0">
                <a:solidFill>
                  <a:srgbClr val="FFC000"/>
                </a:solidFill>
                <a:latin typeface="Comic Sans MS" pitchFamily="66" charset="0"/>
              </a:rPr>
              <a:t>Мама купила </a:t>
            </a:r>
            <a:r>
              <a:rPr lang="ru-RU" sz="3200" b="1" i="1" dirty="0" smtClean="0">
                <a:solidFill>
                  <a:srgbClr val="FFC000"/>
                </a:solidFill>
                <a:latin typeface="Comic Sans MS" pitchFamily="66" charset="0"/>
              </a:rPr>
              <a:t>яблок на 1кг меньше, чем груш </a:t>
            </a:r>
            <a:r>
              <a:rPr lang="ru-RU" sz="3200" b="1" i="1" dirty="0" smtClean="0">
                <a:solidFill>
                  <a:srgbClr val="FFC000"/>
                </a:solidFill>
                <a:latin typeface="Comic Sans MS" pitchFamily="66" charset="0"/>
              </a:rPr>
              <a:t>на сумму 420 рублей. Сколько килограммов яблок купила мама, если яблоки стоят 30 рублей за килограмм, а груши – 120 рублей?</a:t>
            </a:r>
            <a:r>
              <a:rPr lang="ru-RU" sz="3200" b="1" dirty="0" smtClean="0">
                <a:solidFill>
                  <a:srgbClr val="FFC000"/>
                </a:solidFill>
                <a:latin typeface="Comic Sans MS" pitchFamily="66" charset="0"/>
              </a:rPr>
              <a:t/>
            </a:r>
            <a:br>
              <a:rPr lang="ru-RU" sz="3200" b="1" dirty="0" smtClean="0">
                <a:solidFill>
                  <a:srgbClr val="FFC000"/>
                </a:solidFill>
                <a:latin typeface="Comic Sans MS" pitchFamily="66" charset="0"/>
              </a:rPr>
            </a:br>
            <a:endParaRPr lang="ru-RU" sz="3200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2571744"/>
          <a:ext cx="9144004" cy="3032634"/>
        </p:xfrm>
        <a:graphic>
          <a:graphicData uri="http://schemas.openxmlformats.org/drawingml/2006/table">
            <a:tbl>
              <a:tblPr/>
              <a:tblGrid>
                <a:gridCol w="2286001"/>
                <a:gridCol w="2286001"/>
                <a:gridCol w="2286001"/>
                <a:gridCol w="2286001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Величины 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Цена, р.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Кол-во, кг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Стои</a:t>
                      </a:r>
                      <a:r>
                        <a:rPr lang="ru-RU" sz="32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- </a:t>
                      </a:r>
                      <a:r>
                        <a:rPr lang="ru-RU" sz="3200" b="1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мость</a:t>
                      </a:r>
                      <a:r>
                        <a:rPr lang="ru-RU" sz="32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32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р.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I яблоки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II груши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b="1">
                        <a:solidFill>
                          <a:schemeClr val="accent6">
                            <a:lumMod val="75000"/>
                          </a:schemeClr>
                        </a:solidFill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b="1">
                        <a:solidFill>
                          <a:schemeClr val="accent6">
                            <a:lumMod val="75000"/>
                          </a:schemeClr>
                        </a:solidFill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b="1">
                        <a:solidFill>
                          <a:schemeClr val="accent6">
                            <a:lumMod val="75000"/>
                          </a:schemeClr>
                        </a:solidFill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b="1">
                        <a:solidFill>
                          <a:schemeClr val="accent6">
                            <a:lumMod val="75000"/>
                          </a:schemeClr>
                        </a:solidFill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Содержимое 3"/>
          <p:cNvGraphicFramePr>
            <a:graphicFrameLocks/>
          </p:cNvGraphicFramePr>
          <p:nvPr/>
        </p:nvGraphicFramePr>
        <p:xfrm>
          <a:off x="0" y="2571744"/>
          <a:ext cx="9144004" cy="3593466"/>
        </p:xfrm>
        <a:graphic>
          <a:graphicData uri="http://schemas.openxmlformats.org/drawingml/2006/table">
            <a:tbl>
              <a:tblPr/>
              <a:tblGrid>
                <a:gridCol w="2286001"/>
                <a:gridCol w="2286001"/>
                <a:gridCol w="2286001"/>
                <a:gridCol w="2286001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Величины 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Цена, р.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Кол-во, кг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Стои</a:t>
                      </a:r>
                      <a:r>
                        <a:rPr lang="ru-RU" sz="32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- </a:t>
                      </a:r>
                      <a:r>
                        <a:rPr lang="ru-RU" sz="3200" b="1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мость</a:t>
                      </a:r>
                      <a:r>
                        <a:rPr lang="ru-RU" sz="32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32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р.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30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i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у</a:t>
                      </a:r>
                      <a:r>
                        <a:rPr lang="ru-RU" sz="32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 - 1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30(</a:t>
                      </a:r>
                      <a:r>
                        <a:rPr lang="ru-RU" sz="3200" b="1" i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у</a:t>
                      </a:r>
                      <a:r>
                        <a:rPr lang="ru-RU" sz="3200" b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 - 1)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120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i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у</a:t>
                      </a:r>
                      <a:endParaRPr lang="ru-RU" sz="3200" b="1">
                        <a:solidFill>
                          <a:schemeClr val="accent6">
                            <a:lumMod val="75000"/>
                          </a:schemeClr>
                        </a:solidFill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120</a:t>
                      </a:r>
                      <a:r>
                        <a:rPr lang="ru-RU" sz="3200" b="1" i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у</a:t>
                      </a:r>
                      <a:endParaRPr lang="ru-RU" sz="32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на </a:t>
                      </a:r>
                      <a:r>
                        <a:rPr lang="ru-RU" sz="32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Всего: 420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6043626" cy="45259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285728"/>
            <a:ext cx="8286808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Катер преодолевает расстояние между пунктами А и В, двигаясь по течению, за 2 часа. На обратный путь он затрачивает 3 часа, двигаясь с той же скоростью.</a:t>
            </a:r>
            <a:b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 </a:t>
            </a:r>
            <a:b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    Какое расстояние (S) </a:t>
            </a:r>
          </a:p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преодолевает катер на </a:t>
            </a:r>
            <a:b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маршруте, и с какой </a:t>
            </a:r>
          </a:p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скоростью (</a:t>
            </a:r>
            <a:r>
              <a:rPr lang="ru-RU" sz="3200" b="1" dirty="0" err="1" smtClean="0">
                <a:solidFill>
                  <a:schemeClr val="accent6">
                    <a:lumMod val="75000"/>
                  </a:schemeClr>
                </a:solidFill>
              </a:rPr>
              <a:t>v</a:t>
            </a:r>
            <a:r>
              <a:rPr lang="ru-RU" sz="3200" b="1" baseline="-25000" dirty="0" err="1" smtClean="0">
                <a:solidFill>
                  <a:schemeClr val="accent6">
                    <a:lumMod val="75000"/>
                  </a:schemeClr>
                </a:solidFill>
              </a:rPr>
              <a:t>к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) он </a:t>
            </a:r>
          </a:p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движется, если </a:t>
            </a:r>
            <a:b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скорость течения 5 км/ч ? </a:t>
            </a:r>
            <a:b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 </a:t>
            </a:r>
            <a:b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 </a:t>
            </a:r>
            <a:endParaRPr lang="ru-RU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862607">
            <a:off x="4659711" y="2869193"/>
            <a:ext cx="4500594" cy="300039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500042"/>
            <a:ext cx="892971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1 </a:t>
            </a:r>
            <a:r>
              <a:rPr lang="ru-RU" sz="28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действие-выберите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подходящую математическую модель; </a:t>
            </a:r>
            <a:b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2 </a:t>
            </a:r>
            <a:r>
              <a:rPr lang="ru-RU" sz="28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действие-составьте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подходящее уравнение; </a:t>
            </a:r>
            <a:b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3 </a:t>
            </a:r>
            <a:r>
              <a:rPr lang="ru-RU" sz="28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действие-найдите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корень уравнения и ответ. </a:t>
            </a:r>
            <a:b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 Выберите вариант первого действия</a:t>
            </a:r>
          </a:p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1модель  S = (</a:t>
            </a:r>
            <a:r>
              <a:rPr lang="ru-RU" sz="28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v</a:t>
            </a:r>
            <a:r>
              <a:rPr lang="ru-RU" sz="2800" b="1" baseline="-25000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к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+ 10 ) ∙ 2;  </a:t>
            </a:r>
            <a:r>
              <a:rPr lang="ru-RU" sz="28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S=v</a:t>
            </a:r>
            <a:r>
              <a:rPr lang="ru-RU" sz="2800" b="1" baseline="-25000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к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∙3;      </a:t>
            </a:r>
            <a:b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2модель   S = (</a:t>
            </a:r>
            <a:r>
              <a:rPr lang="ru-RU" sz="28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v</a:t>
            </a:r>
            <a:r>
              <a:rPr lang="ru-RU" sz="2800" b="1" baseline="-25000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к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+ 5 ) ∙ 3;  S= (</a:t>
            </a:r>
            <a:r>
              <a:rPr lang="ru-RU" sz="28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v</a:t>
            </a:r>
            <a:r>
              <a:rPr lang="ru-RU" sz="2800" b="1" baseline="-25000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к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 – 5 )∙2 ;   </a:t>
            </a:r>
            <a:b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3 модель  S = (</a:t>
            </a:r>
            <a:r>
              <a:rPr lang="ru-RU" sz="28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v</a:t>
            </a:r>
            <a:r>
              <a:rPr lang="ru-RU" sz="2800" b="1" baseline="-25000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к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+ 5 )∙2 ;   S = (</a:t>
            </a:r>
            <a:r>
              <a:rPr lang="ru-RU" sz="28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v</a:t>
            </a:r>
            <a:r>
              <a:rPr lang="ru-RU" sz="2800" b="1" baseline="-25000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к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– 5 )∙3 ;  </a:t>
            </a:r>
            <a:endParaRPr lang="ru-RU" sz="2800" b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58820">
            <a:off x="1636022" y="3994629"/>
            <a:ext cx="6000709" cy="2928374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85926"/>
            <a:ext cx="8229600" cy="4525963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Из пункта А и из пункта В на встречу друг другу выехали два велосипедиста, мужчина и женщина. Скорость мужчины была на 3 км/ч больше. Через два часа они встретились, а еще через 3 часа женщина прибыла в пункт А.  </a:t>
            </a:r>
            <a:b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Какое расстояние ( S ) между этими пунктами? </a:t>
            </a:r>
            <a:b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 Выберите вариант первого действия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285728"/>
            <a:ext cx="8915462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5400000" algn="ctr" rotWithShape="0">
              <a:srgbClr val="000000">
                <a:alpha val="18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0"/>
            <a:ext cx="8229600" cy="4525963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Из пункта А и из пункта В на встречу друг другу выехали два велосипедиста, мужчина и женщина. Скорость мужчины была на 3 км/ч больше. Через два часа они встретились, а еще через 3 часа женщина прибыла в пункт А. </a:t>
            </a:r>
            <a:b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Какое расстояние ( S ) между этими пунктами? </a:t>
            </a:r>
            <a:b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 Выберите вариант первого действия</a:t>
            </a:r>
          </a:p>
          <a:p>
            <a:pPr>
              <a:buNone/>
            </a:pPr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1 математическая модель </a:t>
            </a:r>
            <a:r>
              <a:rPr lang="ru-RU" sz="2400" b="1" i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х-скорость</a:t>
            </a:r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женщины;    S= 5x;     S = (</a:t>
            </a:r>
            <a:r>
              <a:rPr lang="ru-RU" sz="2400" b="1" i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x</a:t>
            </a:r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+ 3)•2. </a:t>
            </a:r>
          </a:p>
          <a:p>
            <a:pPr>
              <a:buNone/>
            </a:pPr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2 математическая модель  </a:t>
            </a:r>
            <a:r>
              <a:rPr lang="ru-RU" sz="2400" b="1" i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х</a:t>
            </a:r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—  скорость женщины;    S = 5x;     S = (</a:t>
            </a:r>
            <a:r>
              <a:rPr lang="ru-RU" sz="2400" b="1" i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x</a:t>
            </a:r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+ </a:t>
            </a:r>
            <a:r>
              <a:rPr lang="ru-RU" sz="2400" b="1" i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x</a:t>
            </a:r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+ 3)•2.     </a:t>
            </a:r>
          </a:p>
          <a:p>
            <a:pPr>
              <a:buNone/>
            </a:pPr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3 математическая модель  </a:t>
            </a:r>
            <a:r>
              <a:rPr lang="ru-RU" sz="2400" b="1" i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х</a:t>
            </a:r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—  скорость женщины;     S = 5x;     S = (2x + 3)•5. </a:t>
            </a:r>
            <a:r>
              <a:rPr lang="ru-RU" sz="2400" dirty="0" smtClean="0"/>
              <a:t>        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 </a:t>
            </a:r>
            <a:br>
              <a:rPr lang="ru-RU" sz="2400" dirty="0" smtClean="0"/>
            </a:br>
            <a:r>
              <a:rPr lang="ru-RU" sz="2400" dirty="0" smtClean="0"/>
              <a:t> </a:t>
            </a:r>
            <a:br>
              <a:rPr lang="ru-RU" sz="2400" dirty="0" smtClean="0"/>
            </a:br>
            <a:r>
              <a:rPr lang="ru-RU" sz="2400" dirty="0" smtClean="0"/>
              <a:t> 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928670"/>
            <a:ext cx="8229600" cy="960120"/>
          </a:xfrm>
        </p:spPr>
        <p:txBody>
          <a:bodyPr>
            <a:noAutofit/>
          </a:bodyPr>
          <a:lstStyle/>
          <a:p>
            <a:pPr lvl="0" algn="l" fontAlgn="base">
              <a:spcAft>
                <a:spcPct val="0"/>
              </a:spcAft>
            </a:pPr>
            <a:r>
              <a:rPr lang="ru-RU" sz="2800" b="1" i="1" dirty="0" smtClean="0">
                <a:solidFill>
                  <a:srgbClr val="FFC000"/>
                </a:solidFill>
                <a:latin typeface="Comic Sans MS" pitchFamily="66" charset="0"/>
                <a:ea typeface="Times New Roman" pitchFamily="18" charset="0"/>
              </a:rPr>
              <a:t/>
            </a:r>
            <a:br>
              <a:rPr lang="ru-RU" sz="2800" b="1" i="1" dirty="0" smtClean="0">
                <a:solidFill>
                  <a:srgbClr val="FFC000"/>
                </a:solidFill>
                <a:latin typeface="Comic Sans MS" pitchFamily="66" charset="0"/>
                <a:ea typeface="Times New Roman" pitchFamily="18" charset="0"/>
              </a:rPr>
            </a:br>
            <a:r>
              <a:rPr lang="ru-RU" sz="2800" b="1" i="1" dirty="0" smtClean="0">
                <a:solidFill>
                  <a:srgbClr val="FFC000"/>
                </a:solidFill>
                <a:latin typeface="Comic Sans MS" pitchFamily="66" charset="0"/>
                <a:ea typeface="Times New Roman" pitchFamily="18" charset="0"/>
              </a:rPr>
              <a:t>По круговой дорожке, длина которой 360м, движутся навстречу друг другу два конькобежца. Скорость первого конькобежца </a:t>
            </a:r>
            <a:br>
              <a:rPr lang="ru-RU" sz="2800" b="1" i="1" dirty="0" smtClean="0">
                <a:solidFill>
                  <a:srgbClr val="FFC000"/>
                </a:solidFill>
                <a:latin typeface="Comic Sans MS" pitchFamily="66" charset="0"/>
                <a:ea typeface="Times New Roman" pitchFamily="18" charset="0"/>
              </a:rPr>
            </a:br>
            <a:r>
              <a:rPr lang="ru-RU" sz="2800" b="1" i="1" dirty="0" smtClean="0">
                <a:solidFill>
                  <a:srgbClr val="FFC000"/>
                </a:solidFill>
                <a:latin typeface="Comic Sans MS" pitchFamily="66" charset="0"/>
                <a:ea typeface="Times New Roman" pitchFamily="18" charset="0"/>
              </a:rPr>
              <a:t>на 2м/с больше скорости второго. Определить скорости конькобежцев, если они встречаются через каждые 90с.</a:t>
            </a:r>
            <a:endParaRPr lang="ru-RU" sz="2800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571436" y="2928934"/>
          <a:ext cx="8572564" cy="3578538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2143141"/>
                <a:gridCol w="2143141"/>
                <a:gridCol w="2143141"/>
                <a:gridCol w="2143141"/>
              </a:tblGrid>
              <a:tr h="17098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C000"/>
                          </a:solidFill>
                          <a:latin typeface="Comic Sans MS" pitchFamily="66" charset="0"/>
                        </a:rPr>
                        <a:t>Величины </a:t>
                      </a:r>
                      <a:endParaRPr lang="ru-RU" sz="3200" b="1" dirty="0">
                        <a:solidFill>
                          <a:srgbClr val="FFC000"/>
                        </a:solidFill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err="1">
                          <a:solidFill>
                            <a:srgbClr val="FFC000"/>
                          </a:solidFill>
                          <a:latin typeface="Comic Sans MS" pitchFamily="66" charset="0"/>
                        </a:rPr>
                        <a:t>v</a:t>
                      </a:r>
                      <a:r>
                        <a:rPr lang="ru-RU" sz="3200" b="1" dirty="0">
                          <a:solidFill>
                            <a:srgbClr val="FFC000"/>
                          </a:solidFill>
                          <a:latin typeface="Comic Sans MS" pitchFamily="66" charset="0"/>
                        </a:rPr>
                        <a:t> – скорость, км/ч</a:t>
                      </a:r>
                      <a:endParaRPr lang="ru-RU" sz="3200" b="1" dirty="0">
                        <a:solidFill>
                          <a:srgbClr val="FFC000"/>
                        </a:solidFill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FFC000"/>
                          </a:solidFill>
                          <a:latin typeface="Comic Sans MS" pitchFamily="66" charset="0"/>
                        </a:rPr>
                        <a:t>t – время, ч</a:t>
                      </a:r>
                      <a:endParaRPr lang="ru-RU" sz="3200" b="1">
                        <a:solidFill>
                          <a:srgbClr val="FFC000"/>
                        </a:solidFill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C000"/>
                          </a:solidFill>
                          <a:latin typeface="Comic Sans MS" pitchFamily="66" charset="0"/>
                        </a:rPr>
                        <a:t>S – </a:t>
                      </a:r>
                      <a:r>
                        <a:rPr lang="ru-RU" sz="3200" b="1" dirty="0" err="1" smtClean="0">
                          <a:solidFill>
                            <a:srgbClr val="FFC000"/>
                          </a:solidFill>
                          <a:latin typeface="Comic Sans MS" pitchFamily="66" charset="0"/>
                        </a:rPr>
                        <a:t>расстоя</a:t>
                      </a:r>
                      <a:r>
                        <a:rPr lang="ru-RU" sz="3200" b="1" dirty="0" smtClean="0">
                          <a:solidFill>
                            <a:srgbClr val="FFC000"/>
                          </a:solidFill>
                          <a:latin typeface="Comic Sans MS" pitchFamily="66" charset="0"/>
                        </a:rPr>
                        <a:t> </a:t>
                      </a:r>
                      <a:r>
                        <a:rPr lang="ru-RU" sz="3200" b="1" dirty="0" err="1" smtClean="0">
                          <a:solidFill>
                            <a:srgbClr val="FFC000"/>
                          </a:solidFill>
                          <a:latin typeface="Comic Sans MS" pitchFamily="66" charset="0"/>
                        </a:rPr>
                        <a:t>ние</a:t>
                      </a:r>
                      <a:r>
                        <a:rPr lang="ru-RU" sz="3200" b="1" dirty="0">
                          <a:solidFill>
                            <a:srgbClr val="FFC000"/>
                          </a:solidFill>
                          <a:latin typeface="Comic Sans MS" pitchFamily="66" charset="0"/>
                        </a:rPr>
                        <a:t>, км</a:t>
                      </a:r>
                      <a:endParaRPr lang="ru-RU" sz="3200" b="1" dirty="0">
                        <a:solidFill>
                          <a:srgbClr val="FFC000"/>
                        </a:solidFill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</a:tr>
              <a:tr h="6193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FFC000"/>
                          </a:solidFill>
                          <a:latin typeface="Comic Sans MS" pitchFamily="66" charset="0"/>
                        </a:rPr>
                        <a:t>I</a:t>
                      </a:r>
                      <a:endParaRPr lang="ru-RU" sz="3200" b="1">
                        <a:solidFill>
                          <a:srgbClr val="FFC000"/>
                        </a:solidFill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FFC000"/>
                          </a:solidFill>
                          <a:latin typeface="Comic Sans MS" pitchFamily="66" charset="0"/>
                        </a:rPr>
                        <a:t> </a:t>
                      </a:r>
                      <a:endParaRPr lang="ru-RU" sz="3200" b="1">
                        <a:solidFill>
                          <a:srgbClr val="FFC000"/>
                        </a:solidFill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FFC000"/>
                          </a:solidFill>
                          <a:latin typeface="Comic Sans MS" pitchFamily="66" charset="0"/>
                        </a:rPr>
                        <a:t> </a:t>
                      </a:r>
                      <a:endParaRPr lang="ru-RU" sz="3200" b="1">
                        <a:solidFill>
                          <a:srgbClr val="FFC000"/>
                        </a:solidFill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FFC000"/>
                          </a:solidFill>
                          <a:latin typeface="Comic Sans MS" pitchFamily="66" charset="0"/>
                        </a:rPr>
                        <a:t> </a:t>
                      </a:r>
                      <a:endParaRPr lang="ru-RU" sz="3200" b="1">
                        <a:solidFill>
                          <a:srgbClr val="FFC000"/>
                        </a:solidFill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</a:tr>
              <a:tr h="6193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FFC000"/>
                          </a:solidFill>
                          <a:latin typeface="Comic Sans MS" pitchFamily="66" charset="0"/>
                        </a:rPr>
                        <a:t>II</a:t>
                      </a:r>
                      <a:endParaRPr lang="ru-RU" sz="3200" b="1">
                        <a:solidFill>
                          <a:srgbClr val="FFC000"/>
                        </a:solidFill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FFC000"/>
                          </a:solidFill>
                          <a:latin typeface="Comic Sans MS" pitchFamily="66" charset="0"/>
                        </a:rPr>
                        <a:t> </a:t>
                      </a:r>
                      <a:endParaRPr lang="ru-RU" sz="3200" b="1">
                        <a:solidFill>
                          <a:srgbClr val="FFC000"/>
                        </a:solidFill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FFC000"/>
                          </a:solidFill>
                          <a:latin typeface="Comic Sans MS" pitchFamily="66" charset="0"/>
                        </a:rPr>
                        <a:t> </a:t>
                      </a:r>
                      <a:endParaRPr lang="ru-RU" sz="3200" b="1">
                        <a:solidFill>
                          <a:srgbClr val="FFC000"/>
                        </a:solidFill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FFC000"/>
                          </a:solidFill>
                          <a:latin typeface="Comic Sans MS" pitchFamily="66" charset="0"/>
                        </a:rPr>
                        <a:t> </a:t>
                      </a:r>
                      <a:endParaRPr lang="ru-RU" sz="3200" b="1">
                        <a:solidFill>
                          <a:srgbClr val="FFC000"/>
                        </a:solidFill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</a:tr>
              <a:tr h="6193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FFC000"/>
                          </a:solidFill>
                          <a:latin typeface="Comic Sans MS" pitchFamily="66" charset="0"/>
                        </a:rPr>
                        <a:t> </a:t>
                      </a:r>
                      <a:endParaRPr lang="ru-RU" sz="3200" b="1">
                        <a:solidFill>
                          <a:srgbClr val="FFC000"/>
                        </a:solidFill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FFC000"/>
                          </a:solidFill>
                          <a:latin typeface="Comic Sans MS" pitchFamily="66" charset="0"/>
                        </a:rPr>
                        <a:t> </a:t>
                      </a:r>
                      <a:endParaRPr lang="ru-RU" sz="3200" b="1">
                        <a:solidFill>
                          <a:srgbClr val="FFC000"/>
                        </a:solidFill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FFC000"/>
                          </a:solidFill>
                          <a:latin typeface="Comic Sans MS" pitchFamily="66" charset="0"/>
                        </a:rPr>
                        <a:t> </a:t>
                      </a:r>
                      <a:endParaRPr lang="ru-RU" sz="3200" b="1">
                        <a:solidFill>
                          <a:srgbClr val="FFC000"/>
                        </a:solidFill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C000"/>
                          </a:solidFill>
                          <a:latin typeface="Comic Sans MS" pitchFamily="66" charset="0"/>
                        </a:rPr>
                        <a:t> </a:t>
                      </a:r>
                      <a:endParaRPr lang="ru-RU" sz="3200" b="1" dirty="0">
                        <a:solidFill>
                          <a:srgbClr val="FFC000"/>
                        </a:solidFill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786050" y="5929330"/>
            <a:ext cx="46330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C000"/>
                </a:solidFill>
                <a:latin typeface="Comic Sans MS" pitchFamily="66" charset="0"/>
              </a:rPr>
              <a:t>Заполнить таблицу</a:t>
            </a:r>
            <a:endParaRPr lang="ru-RU" sz="3600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Прямоугольники">
  <a:themeElements>
    <a:clrScheme name="Другая 31">
      <a:dk1>
        <a:srgbClr val="C8E7CA"/>
      </a:dk1>
      <a:lt1>
        <a:srgbClr val="FFFFFF"/>
      </a:lt1>
      <a:dk2>
        <a:srgbClr val="FFFFFF"/>
      </a:dk2>
      <a:lt2>
        <a:srgbClr val="FFFF00"/>
      </a:lt2>
      <a:accent1>
        <a:srgbClr val="93D598"/>
      </a:accent1>
      <a:accent2>
        <a:srgbClr val="204B23"/>
      </a:accent2>
      <a:accent3>
        <a:srgbClr val="328138"/>
      </a:accent3>
      <a:accent4>
        <a:srgbClr val="000000"/>
      </a:accent4>
      <a:accent5>
        <a:srgbClr val="C8E7CA"/>
      </a:accent5>
      <a:accent6>
        <a:srgbClr val="55B65C"/>
      </a:accent6>
      <a:hlink>
        <a:srgbClr val="FFFFFF"/>
      </a:hlink>
      <a:folHlink>
        <a:srgbClr val="FFFF00"/>
      </a:folHlink>
    </a:clrScheme>
    <a:fontScheme name="New_Simple01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맑은 고딕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맑은 고딕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New_Simple01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hade val="100000"/>
                <a:satMod val="165000"/>
              </a:schemeClr>
            </a:gs>
            <a:gs pos="55000">
              <a:schemeClr val="phClr">
                <a:tint val="83000"/>
                <a:shade val="100000"/>
                <a:satMod val="155000"/>
              </a:schemeClr>
            </a:gs>
            <a:gs pos="100000">
              <a:schemeClr val="phClr">
                <a:shade val="85000"/>
                <a:satMod val="100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20040000"/>
            </a:lightRig>
          </a:scene3d>
          <a:sp3d contourW="12700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hueMod val="105000"/>
                <a:satMod val="250000"/>
              </a:schemeClr>
            </a:gs>
            <a:gs pos="100000">
              <a:schemeClr val="phClr">
                <a:tint val="95000"/>
                <a:shade val="100000"/>
                <a:satMod val="200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4000"/>
                <a:satMod val="200000"/>
              </a:schemeClr>
            </a:gs>
            <a:gs pos="100000">
              <a:schemeClr val="phClr">
                <a:shade val="70000"/>
                <a:satMod val="200000"/>
              </a:schemeClr>
            </a:gs>
          </a:gsLst>
          <a:path path="circle">
            <a:fillToRect l="40000" r="40000" b="6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определение параллелограмма</Template>
  <TotalTime>245</TotalTime>
  <Words>551</Words>
  <PresentationFormat>Экран (4:3)</PresentationFormat>
  <Paragraphs>107</Paragraphs>
  <Slides>16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Прямоугольники</vt:lpstr>
      <vt:lpstr>1_Тема Office</vt:lpstr>
      <vt:lpstr>Microsoft Equation 3.0</vt:lpstr>
      <vt:lpstr>Решение задач  с помощью  уравнений</vt:lpstr>
      <vt:lpstr>Найди ошибку!</vt:lpstr>
      <vt:lpstr>Свяжите числа 40 и 16 между собой различными действиями:</vt:lpstr>
      <vt:lpstr>Мама купила яблок на 1кг меньше, чем груш на сумму 420 рублей. Сколько килограммов яблок купила мама, если яблоки стоят 30 рублей за килограмм, а груши – 120 рублей? </vt:lpstr>
      <vt:lpstr>Слайд 5</vt:lpstr>
      <vt:lpstr>Слайд 6</vt:lpstr>
      <vt:lpstr>Слайд 7</vt:lpstr>
      <vt:lpstr>Слайд 8</vt:lpstr>
      <vt:lpstr> По круговой дорожке, длина которой 360м, движутся навстречу друг другу два конькобежца. Скорость первого конькобежца  на 2м/с больше скорости второго. Определить скорости конькобежцев, если они встречаются через каждые 90с.</vt:lpstr>
      <vt:lpstr>Задача про хвосты</vt:lpstr>
      <vt:lpstr>Слайд 11</vt:lpstr>
      <vt:lpstr>Самостоятельная работа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computer</cp:lastModifiedBy>
  <cp:revision>27</cp:revision>
  <dcterms:modified xsi:type="dcterms:W3CDTF">2010-10-03T19:44:46Z</dcterms:modified>
</cp:coreProperties>
</file>