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57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07.07.2012</a:t>
            </a:fld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 dir="rd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800" b="1" i="1" dirty="0" smtClean="0"/>
              <a:t>Разложение на множители с помощью квадрата</a:t>
            </a:r>
            <a:r>
              <a:rPr lang="en-US" sz="4800" b="1" i="1" dirty="0" smtClean="0"/>
              <a:t> </a:t>
            </a:r>
            <a:r>
              <a:rPr lang="ru-RU" sz="4800" b="1" i="1" dirty="0" smtClean="0"/>
              <a:t>суммы и квадрата разности</a:t>
            </a:r>
            <a:endParaRPr lang="ru-RU" sz="4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 rot="20978522">
            <a:off x="731873" y="5064132"/>
            <a:ext cx="633859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r>
              <a:rPr lang="ru-RU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ru-RU" sz="4400" b="1" i="1" dirty="0" smtClean="0">
                <a:solidFill>
                  <a:srgbClr val="FF0000"/>
                </a:solidFill>
              </a:rPr>
              <a:t> – </a:t>
            </a:r>
            <a:r>
              <a:rPr lang="en-US" sz="4400" b="1" i="1" dirty="0" smtClean="0">
                <a:solidFill>
                  <a:srgbClr val="FF0000"/>
                </a:solidFill>
              </a:rPr>
              <a:t>2ab + b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4400" b="1" i="1" dirty="0" smtClean="0">
                <a:solidFill>
                  <a:srgbClr val="FF0000"/>
                </a:solidFill>
              </a:rPr>
              <a:t> = (a – b)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139045">
            <a:off x="777512" y="3992110"/>
            <a:ext cx="64011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r>
              <a:rPr lang="ru-RU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ru-RU" sz="4400" b="1" i="1" dirty="0" smtClean="0">
                <a:solidFill>
                  <a:srgbClr val="FF0000"/>
                </a:solidFill>
              </a:rPr>
              <a:t> + </a:t>
            </a:r>
            <a:r>
              <a:rPr lang="en-US" sz="4400" b="1" i="1" dirty="0" smtClean="0">
                <a:solidFill>
                  <a:srgbClr val="FF0000"/>
                </a:solidFill>
              </a:rPr>
              <a:t>2ab + b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en-US" sz="4400" b="1" i="1" dirty="0" smtClean="0">
                <a:solidFill>
                  <a:srgbClr val="FF0000"/>
                </a:solidFill>
              </a:rPr>
              <a:t> = (a </a:t>
            </a:r>
            <a:r>
              <a:rPr lang="ru-RU" sz="4400" b="1" i="1" dirty="0" smtClean="0">
                <a:solidFill>
                  <a:srgbClr val="FF0000"/>
                </a:solidFill>
              </a:rPr>
              <a:t>+</a:t>
            </a:r>
            <a:r>
              <a:rPr lang="en-US" sz="4400" b="1" i="1" dirty="0" smtClean="0">
                <a:solidFill>
                  <a:srgbClr val="FF0000"/>
                </a:solidFill>
              </a:rPr>
              <a:t> b)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43808" y="5733256"/>
            <a:ext cx="5732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Презентацию составила учитель математики </a:t>
            </a:r>
          </a:p>
          <a:p>
            <a:r>
              <a:rPr lang="ru-RU" dirty="0" smtClean="0"/>
              <a:t>БОУ СОШ№26 п.Украинский </a:t>
            </a:r>
            <a:r>
              <a:rPr lang="ru-RU" dirty="0" err="1" smtClean="0"/>
              <a:t>Динского</a:t>
            </a:r>
            <a:r>
              <a:rPr lang="ru-RU" dirty="0" smtClean="0"/>
              <a:t> района </a:t>
            </a:r>
          </a:p>
          <a:p>
            <a:r>
              <a:rPr lang="ru-RU" dirty="0" smtClean="0"/>
              <a:t>Краснодарского края  Краснощекова Л.Г.</a:t>
            </a:r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  <a:latin typeface="Comic Sans MS" pitchFamily="66" charset="0"/>
              </a:rPr>
              <a:t>самостоятельно</a:t>
            </a:r>
            <a:endParaRPr lang="ru-RU" dirty="0">
              <a:solidFill>
                <a:schemeClr val="bg2">
                  <a:lumMod val="50000"/>
                </a:schemeClr>
              </a:solidFill>
              <a:latin typeface="Comic Sans MS" pitchFamily="66" charset="0"/>
            </a:endParaRPr>
          </a:p>
        </p:txBody>
      </p:sp>
      <p:graphicFrame>
        <p:nvGraphicFramePr>
          <p:cNvPr id="5" name="Содержимое 4"/>
          <p:cNvGraphicFramePr>
            <a:graphicFrameLocks noChangeAspect="1"/>
          </p:cNvGraphicFramePr>
          <p:nvPr>
            <p:ph idx="1"/>
          </p:nvPr>
        </p:nvGraphicFramePr>
        <p:xfrm>
          <a:off x="858838" y="1352550"/>
          <a:ext cx="7407275" cy="4152900"/>
        </p:xfrm>
        <a:graphic>
          <a:graphicData uri="http://schemas.openxmlformats.org/presentationml/2006/ole">
            <p:oleObj spid="_x0000_s1026" name="Документ" r:id="rId3" imgW="5934816" imgH="3323619" progId="">
              <p:embed/>
            </p:oleObj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857232"/>
            <a:ext cx="5578492" cy="4983179"/>
          </a:xfrm>
        </p:spPr>
        <p:txBody>
          <a:bodyPr/>
          <a:lstStyle/>
          <a:p>
            <a:r>
              <a:rPr lang="ru-RU" sz="3200" b="1" i="1" dirty="0" smtClean="0"/>
              <a:t>Представить в виде квадрата одночлена </a:t>
            </a:r>
            <a:br>
              <a:rPr lang="ru-RU" sz="3200" b="1" i="1" dirty="0" smtClean="0"/>
            </a:br>
            <a:r>
              <a:rPr lang="ru-RU" sz="3200" b="1" i="1" dirty="0" smtClean="0"/>
              <a:t>9а</a:t>
            </a:r>
            <a:r>
              <a:rPr lang="ru-RU" sz="3200" b="1" i="1" baseline="30000" dirty="0" smtClean="0"/>
              <a:t>4</a:t>
            </a:r>
            <a:r>
              <a:rPr lang="ru-RU" sz="3200" b="1" i="1" dirty="0" smtClean="0"/>
              <a:t>; 0,01х</a:t>
            </a:r>
            <a:r>
              <a:rPr lang="ru-RU" sz="3200" b="1" i="1" baseline="30000" dirty="0" smtClean="0"/>
              <a:t>2</a:t>
            </a:r>
            <a:r>
              <a:rPr lang="ru-RU" sz="3200" b="1" i="1" dirty="0" smtClean="0"/>
              <a:t>у</a:t>
            </a:r>
            <a:r>
              <a:rPr lang="ru-RU" sz="3200" b="1" i="1" baseline="30000" dirty="0" smtClean="0"/>
              <a:t>6</a:t>
            </a:r>
            <a:r>
              <a:rPr lang="ru-RU" sz="3200" b="1" i="1" dirty="0" smtClean="0"/>
              <a:t>; 36у</a:t>
            </a:r>
            <a:r>
              <a:rPr lang="ru-RU" sz="3200" b="1" i="1" baseline="30000" dirty="0" smtClean="0"/>
              <a:t>10</a:t>
            </a:r>
            <a:r>
              <a:rPr lang="ru-RU" sz="3200" b="1" i="1" dirty="0" smtClean="0"/>
              <a:t>; </a:t>
            </a:r>
            <a:endParaRPr lang="en-US" sz="3200" b="1" i="1" dirty="0" smtClean="0"/>
          </a:p>
          <a:p>
            <a:pPr>
              <a:buNone/>
            </a:pPr>
            <a:r>
              <a:rPr lang="en-US" sz="3200" b="1" i="1" dirty="0" smtClean="0"/>
              <a:t>   </a:t>
            </a:r>
            <a:r>
              <a:rPr lang="ru-RU" sz="3200" b="1" i="1" dirty="0" smtClean="0"/>
              <a:t>16х</a:t>
            </a:r>
            <a:r>
              <a:rPr lang="ru-RU" sz="3200" b="1" i="1" baseline="30000" dirty="0" smtClean="0"/>
              <a:t>4</a:t>
            </a:r>
            <a:r>
              <a:rPr lang="en-US" sz="3200" b="1" i="1" dirty="0" smtClean="0"/>
              <a:t>;</a:t>
            </a:r>
            <a:endParaRPr lang="ru-RU" sz="3200" b="1" i="1" baseline="30000" dirty="0" smtClean="0"/>
          </a:p>
          <a:p>
            <a:endParaRPr lang="ru-RU" sz="3200" b="1" i="1" baseline="30000" dirty="0" smtClean="0"/>
          </a:p>
          <a:p>
            <a:endParaRPr lang="ru-RU" sz="3200" b="1" i="1" baseline="30000" dirty="0" smtClean="0"/>
          </a:p>
          <a:p>
            <a:r>
              <a:rPr lang="ru-RU" sz="3200" b="1" i="1" dirty="0" smtClean="0"/>
              <a:t>Представить в виде удвоенного произведения </a:t>
            </a:r>
            <a:endParaRPr lang="en-US" sz="3200" b="1" i="1" dirty="0" smtClean="0"/>
          </a:p>
          <a:p>
            <a:pPr>
              <a:buNone/>
            </a:pPr>
            <a:r>
              <a:rPr lang="ru-RU" sz="3200" b="1" i="1" dirty="0" smtClean="0"/>
              <a:t>12а; 16</a:t>
            </a:r>
            <a:r>
              <a:rPr lang="en-US" sz="3200" b="1" i="1" dirty="0" smtClean="0"/>
              <a:t>b; 2x; 4n; 10xy</a:t>
            </a:r>
            <a:endParaRPr lang="ru-RU" sz="3200" b="1" i="1" dirty="0" smtClean="0"/>
          </a:p>
          <a:p>
            <a:endParaRPr lang="ru-RU" sz="3200" b="1" i="1" baseline="30000" dirty="0" smtClean="0"/>
          </a:p>
          <a:p>
            <a:endParaRPr lang="ru-RU" sz="3200" b="1" i="1" baseline="30000" dirty="0" smtClean="0"/>
          </a:p>
          <a:p>
            <a:endParaRPr lang="ru-RU" sz="3200" b="1" i="1" baseline="30000" dirty="0" smtClean="0"/>
          </a:p>
          <a:p>
            <a:endParaRPr lang="ru-RU" sz="3200" b="1" i="1" baseline="300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0" y="2285992"/>
          <a:ext cx="6559004" cy="1143008"/>
        </p:xfrm>
        <a:graphic>
          <a:graphicData uri="http://schemas.openxmlformats.org/presentationml/2006/ole">
            <p:oleObj spid="_x0000_s2050" name="Документ" r:id="rId3" imgW="5939606" imgH="866911" progId="">
              <p:embed/>
            </p:oleObj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086600" cy="7318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071670" y="1071546"/>
            <a:ext cx="22701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(a – b)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 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57752" y="1071546"/>
            <a:ext cx="36567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r>
              <a:rPr lang="ru-RU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ru-RU" sz="4400" b="1" i="1" dirty="0" smtClean="0">
                <a:solidFill>
                  <a:srgbClr val="FF0000"/>
                </a:solidFill>
              </a:rPr>
              <a:t> – </a:t>
            </a:r>
            <a:r>
              <a:rPr lang="en-US" sz="4400" b="1" i="1" dirty="0" smtClean="0">
                <a:solidFill>
                  <a:srgbClr val="FF0000"/>
                </a:solidFill>
              </a:rPr>
              <a:t>2ab + b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4286256"/>
            <a:ext cx="61927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(a + b)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 </a:t>
            </a:r>
            <a:r>
              <a:rPr lang="en-US" sz="4400" b="1" i="1" dirty="0" smtClean="0">
                <a:solidFill>
                  <a:srgbClr val="FF0000"/>
                </a:solidFill>
              </a:rPr>
              <a:t>=a</a:t>
            </a:r>
            <a:r>
              <a:rPr lang="ru-RU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0000"/>
                </a:solidFill>
              </a:rPr>
              <a:t>+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0000"/>
                </a:solidFill>
              </a:rPr>
              <a:t>2ab + b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4810" y="1142984"/>
            <a:ext cx="522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=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2" y="2857496"/>
            <a:ext cx="23262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(a + b)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 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2857496"/>
            <a:ext cx="37128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r>
              <a:rPr lang="ru-RU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0000"/>
                </a:solidFill>
              </a:rPr>
              <a:t>+</a:t>
            </a:r>
            <a:r>
              <a:rPr lang="ru-RU" sz="4400" b="1" i="1" dirty="0" smtClean="0">
                <a:solidFill>
                  <a:srgbClr val="FF0000"/>
                </a:solidFill>
              </a:rPr>
              <a:t> </a:t>
            </a:r>
            <a:r>
              <a:rPr lang="en-US" sz="4400" b="1" i="1" dirty="0" smtClean="0">
                <a:solidFill>
                  <a:srgbClr val="FF0000"/>
                </a:solidFill>
              </a:rPr>
              <a:t>2ab + b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43372" y="2928934"/>
            <a:ext cx="5229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=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662" y="5357826"/>
            <a:ext cx="60805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(a – b)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 </a:t>
            </a:r>
            <a:r>
              <a:rPr lang="en-US" sz="4400" b="1" i="1" dirty="0" smtClean="0">
                <a:solidFill>
                  <a:srgbClr val="FF0000"/>
                </a:solidFill>
              </a:rPr>
              <a:t>=a</a:t>
            </a:r>
            <a:r>
              <a:rPr lang="ru-RU" sz="4400" b="1" i="1" baseline="30000" dirty="0" smtClean="0">
                <a:solidFill>
                  <a:srgbClr val="FF0000"/>
                </a:solidFill>
              </a:rPr>
              <a:t>2</a:t>
            </a:r>
            <a:r>
              <a:rPr lang="ru-RU" sz="4400" b="1" i="1" dirty="0" smtClean="0">
                <a:solidFill>
                  <a:srgbClr val="FF0000"/>
                </a:solidFill>
              </a:rPr>
              <a:t> – </a:t>
            </a:r>
            <a:r>
              <a:rPr lang="en-US" sz="4400" b="1" i="1" dirty="0" smtClean="0">
                <a:solidFill>
                  <a:srgbClr val="FF0000"/>
                </a:solidFill>
              </a:rPr>
              <a:t>2ab + b</a:t>
            </a:r>
            <a:r>
              <a:rPr lang="en-US" sz="4400" b="1" i="1" baseline="30000" dirty="0" smtClean="0">
                <a:solidFill>
                  <a:srgbClr val="FF0000"/>
                </a:solidFill>
              </a:rPr>
              <a:t>2</a:t>
            </a:r>
            <a:endParaRPr lang="ru-RU" sz="4400" b="1" i="1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1759 C 0.00105 -0.02361 0.00157 -0.02986 0.004 -0.03565 C 0.00747 -0.04352 0.00869 -0.04167 0.01285 -0.04838 C 0.01789 -0.05556 0.01771 -0.05903 0.02327 -0.06435 C 0.0323 -0.07199 0.03125 -0.07107 0.04115 -0.07454 C 0.04289 -0.07546 0.04584 -0.07593 0.04584 -0.07593 C 0.07309 -0.07593 0.10035 -0.07593 0.12761 -0.07454 C 0.13403 -0.07454 0.14115 -0.06898 0.14705 -0.06759 C 0.15678 -0.06528 0.16511 -0.06366 0.17553 -0.06227 C 0.18941 -0.05671 0.18108 -0.05903 0.2007 -0.05695 C 0.21407 -0.05162 0.22744 -0.04838 0.24115 -0.04653 C 0.24549 -0.04283 0.24983 -0.04074 0.25434 -0.0375 C 0.25625 -0.0338 0.25834 -0.03033 0.26042 -0.02685 C 0.2625 -0.02315 0.26928 -0.01991 0.26928 -0.01945 C 0.26997 -0.01759 0.26945 -0.01528 0.27101 -0.01435 C 0.27344 -0.01181 0.27987 -0.01065 0.27987 -0.01042 C 0.28108 -0.00602 0.28316 -0.00139 0.28316 0.00417 " pathEditMode="relative" rAng="0" ptsTypes="ffff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C 0.00782 -0.00857 0.00782 -0.02107 -0.00173 -0.02894 C -0.00364 -0.03033 -0.00659 -0.03125 -0.0085 -0.03287 C -0.01024 -0.03426 -0.01093 -0.03542 -0.01198 -0.03658 C -0.01892 -0.0419 -0.03107 -0.04352 -0.03958 -0.04607 C -0.04166 -0.04676 -0.04305 -0.04769 -0.04514 -0.04838 C -0.04826 -0.04954 -0.05173 -0.05046 -0.05503 -0.05116 C -0.05712 -0.05185 -0.05833 -0.05324 -0.06024 -0.05371 C -0.06996 -0.05625 -0.08611 -0.05764 -0.0967 -0.05903 C -0.10625 -0.06111 -0.1158 -0.06296 -0.12604 -0.06412 C -0.13559 -0.06621 -0.14514 -0.06759 -0.15503 -0.06921 C -0.18229 -0.07384 -0.20833 -0.07917 -0.23628 -0.08056 C -0.26337 -0.08542 -0.29166 -0.08195 -0.31875 -0.07917 C -0.3276 -0.07708 -0.33229 -0.07292 -0.33958 -0.06921 C -0.34462 -0.06343 -0.35104 -0.05741 -0.35885 -0.05371 C -0.36198 -0.05185 -0.3658 -0.05046 -0.36857 -0.04838 C -0.37569 -0.04329 -0.38298 -0.03958 -0.39132 -0.03542 C -0.39288 -0.03449 -0.39479 -0.03519 -0.39653 -0.03426 C -0.40191 -0.03218 -0.40607 -0.02778 -0.41198 -0.02639 C -0.41545 -0.02546 -0.42222 -0.02361 -0.42222 -0.02338 C -0.42604 -0.01528 -0.43541 -0.00648 -0.44479 -0.00185 C -0.45225 0.00671 -0.45607 0.01389 -0.45607 0.02477 " pathEditMode="relative" rAng="0" ptsTypes="fffffffffffffffffffff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C 0.00087 -0.00579 0.00157 -0.01158 0.00382 -0.01737 C 0.00747 -0.02454 0.00868 -0.02292 0.01302 -0.0294 C 0.01806 -0.03681 0.01771 -0.03936 0.02361 -0.04468 C 0.03247 -0.05255 0.03177 -0.05186 0.04167 -0.0551 C 0.04323 -0.05602 0.04636 -0.05625 0.04636 -0.05602 C 0.07414 -0.05625 0.10191 -0.05625 0.12986 -0.0551 C 0.13611 -0.0551 0.14358 -0.04977 0.14931 -0.04815 C 0.15955 -0.04607 0.16771 -0.04445 0.1783 -0.04306 C 0.19254 -0.03774 0.18403 -0.04028 0.204 -0.0382 C 0.21736 -0.03288 0.23108 -0.0294 0.24497 -0.02732 C 0.24948 -0.02408 0.254 -0.02246 0.25868 -0.01875 C 0.26059 -0.01551 0.26268 -0.01204 0.26476 -0.0088 C 0.26667 -0.0051 0.27361 -0.00186 0.27361 -0.00139 C 0.27431 4.81481E-6 0.27414 0.00231 0.27552 0.0037 C 0.27795 0.00578 0.28455 0.0074 0.28455 0.00787 C 0.28577 0.01157 0.28802 0.01597 0.28802 0.02152 " pathEditMode="relative" rAng="0" ptsTypes="ffffffffffffffff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7.40741E-7 C 0.00833 -0.00856 0.00833 -0.02106 -0.00209 -0.02893 C -0.00417 -0.03032 -0.0073 -0.03125 -0.00938 -0.03287 C -0.01129 -0.03426 -0.01198 -0.03542 -0.0132 -0.03657 C -0.02084 -0.0419 -0.03403 -0.04352 -0.04341 -0.04606 C -0.04566 -0.04676 -0.04705 -0.04768 -0.04948 -0.04838 C -0.05278 -0.04954 -0.0566 -0.05046 -0.06025 -0.05116 C -0.0625 -0.05185 -0.06372 -0.05324 -0.06598 -0.0537 C -0.07657 -0.05625 -0.0941 -0.05764 -0.10573 -0.05903 C -0.11615 -0.06111 -0.12657 -0.06296 -0.13768 -0.06412 C -0.14827 -0.0662 -0.15868 -0.06759 -0.16945 -0.06921 C -0.19914 -0.07384 -0.22761 -0.07917 -0.25816 -0.08055 C -0.28768 -0.08542 -0.31858 -0.08194 -0.34827 -0.07917 C -0.35782 -0.07708 -0.36302 -0.07292 -0.37101 -0.06921 C -0.37639 -0.06343 -0.38351 -0.05741 -0.39202 -0.0537 C -0.39549 -0.05185 -0.39966 -0.05046 -0.40261 -0.04838 C -0.41042 -0.04329 -0.41841 -0.03958 -0.42743 -0.03542 C -0.42917 -0.03449 -0.43125 -0.03518 -0.43316 -0.03426 C -0.43907 -0.03218 -0.44358 -0.02778 -0.45 -0.02639 C -0.45382 -0.02546 -0.46129 -0.02361 -0.46129 -0.02338 C -0.46528 -0.01528 -0.47552 -0.00648 -0.48594 -0.00185 C -0.49393 0.00671 -0.49827 0.01389 -0.49827 0.02477 " pathEditMode="relative" rAng="0" ptsTypes="fffffffffffffffffffffA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-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1428736"/>
            <a:ext cx="51411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latin typeface="Georgia" pitchFamily="18" charset="0"/>
              </a:rPr>
              <a:t>16х</a:t>
            </a:r>
            <a:r>
              <a:rPr lang="ru-RU" sz="4400" b="1" i="1" baseline="30000" dirty="0" smtClean="0">
                <a:latin typeface="Georgia" pitchFamily="18" charset="0"/>
              </a:rPr>
              <a:t>2</a:t>
            </a:r>
            <a:r>
              <a:rPr lang="ru-RU" sz="4400" b="1" i="1" dirty="0" smtClean="0">
                <a:latin typeface="Georgia" pitchFamily="18" charset="0"/>
              </a:rPr>
              <a:t> + 8ху + у</a:t>
            </a:r>
            <a:r>
              <a:rPr lang="ru-RU" sz="4400" b="1" i="1" baseline="30000" dirty="0" smtClean="0">
                <a:latin typeface="Georgia" pitchFamily="18" charset="0"/>
              </a:rPr>
              <a:t>2</a:t>
            </a:r>
            <a:r>
              <a:rPr lang="ru-RU" sz="4400" b="1" i="1" dirty="0" smtClean="0">
                <a:latin typeface="Georgia" pitchFamily="18" charset="0"/>
              </a:rPr>
              <a:t> = </a:t>
            </a:r>
            <a:endParaRPr lang="ru-RU" sz="4400" b="1" i="1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214554"/>
            <a:ext cx="66319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latin typeface="Georgia" pitchFamily="18" charset="0"/>
              </a:rPr>
              <a:t>=(4х)</a:t>
            </a:r>
            <a:r>
              <a:rPr lang="ru-RU" sz="4400" b="1" i="1" baseline="30000" dirty="0" smtClean="0">
                <a:latin typeface="Georgia" pitchFamily="18" charset="0"/>
              </a:rPr>
              <a:t>2</a:t>
            </a:r>
            <a:r>
              <a:rPr lang="ru-RU" sz="4400" b="1" i="1" dirty="0" smtClean="0">
                <a:latin typeface="Georgia" pitchFamily="18" charset="0"/>
              </a:rPr>
              <a:t> + 2 ∙4х∙у + у</a:t>
            </a:r>
            <a:r>
              <a:rPr lang="ru-RU" sz="4400" b="1" i="1" baseline="30000" dirty="0" smtClean="0">
                <a:latin typeface="Georgia" pitchFamily="18" charset="0"/>
              </a:rPr>
              <a:t>2</a:t>
            </a:r>
            <a:r>
              <a:rPr lang="ru-RU" sz="4400" b="1" i="1" dirty="0" smtClean="0">
                <a:latin typeface="Georgia" pitchFamily="18" charset="0"/>
              </a:rPr>
              <a:t> = </a:t>
            </a:r>
            <a:endParaRPr lang="ru-RU" sz="4400" b="1" i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3571876"/>
            <a:ext cx="33634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i="1" dirty="0" smtClean="0">
                <a:latin typeface="Georgia" pitchFamily="18" charset="0"/>
              </a:rPr>
              <a:t>=(4х + у)</a:t>
            </a:r>
            <a:r>
              <a:rPr lang="ru-RU" sz="4400" b="1" i="1" baseline="30000" dirty="0" smtClean="0">
                <a:latin typeface="Georgia" pitchFamily="18" charset="0"/>
              </a:rPr>
              <a:t>2</a:t>
            </a:r>
            <a:r>
              <a:rPr lang="ru-RU" sz="4400" b="1" i="1" dirty="0" smtClean="0">
                <a:latin typeface="Georgia" pitchFamily="18" charset="0"/>
              </a:rPr>
              <a:t>  </a:t>
            </a:r>
            <a:endParaRPr lang="ru-RU" sz="44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Проверь, объясни ошибку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6929485" cy="4525963"/>
          </a:xfrm>
        </p:spPr>
        <p:txBody>
          <a:bodyPr/>
          <a:lstStyle/>
          <a:p>
            <a:endParaRPr lang="ru-RU" sz="4400" b="1" dirty="0" smtClean="0"/>
          </a:p>
          <a:p>
            <a:r>
              <a:rPr lang="en-US" sz="4400" b="1" dirty="0" smtClean="0"/>
              <a:t> </a:t>
            </a:r>
            <a:r>
              <a:rPr lang="ru-RU" sz="4400" b="1" dirty="0" smtClean="0"/>
              <a:t>х</a:t>
            </a:r>
            <a:r>
              <a:rPr lang="ru-RU" sz="4400" b="1" baseline="30000" dirty="0" smtClean="0"/>
              <a:t>2</a:t>
            </a:r>
            <a:r>
              <a:rPr lang="ru-RU" sz="4400" b="1" dirty="0" smtClean="0"/>
              <a:t> + 16х + 64 = (</a:t>
            </a:r>
            <a:r>
              <a:rPr lang="ru-RU" sz="4400" b="1" dirty="0" err="1" smtClean="0"/>
              <a:t>х</a:t>
            </a:r>
            <a:r>
              <a:rPr lang="ru-RU" sz="4400" b="1" dirty="0" smtClean="0"/>
              <a:t> + 8)</a:t>
            </a:r>
            <a:r>
              <a:rPr lang="ru-RU" sz="4400" b="1" baseline="30000" dirty="0" smtClean="0"/>
              <a:t>2</a:t>
            </a:r>
          </a:p>
          <a:p>
            <a:r>
              <a:rPr lang="ru-RU" sz="4400" b="1" dirty="0" smtClean="0"/>
              <a:t>-х</a:t>
            </a:r>
            <a:r>
              <a:rPr lang="ru-RU" sz="4400" b="1" baseline="30000" dirty="0" smtClean="0"/>
              <a:t>2</a:t>
            </a:r>
            <a:r>
              <a:rPr lang="ru-RU" sz="4400" b="1" dirty="0" smtClean="0"/>
              <a:t> – 16х – 64 = -(</a:t>
            </a:r>
            <a:r>
              <a:rPr lang="ru-RU" sz="4400" b="1" dirty="0" err="1" smtClean="0"/>
              <a:t>х</a:t>
            </a:r>
            <a:r>
              <a:rPr lang="ru-RU" sz="4400" b="1" dirty="0" smtClean="0"/>
              <a:t> + 8)</a:t>
            </a:r>
            <a:r>
              <a:rPr lang="ru-RU" sz="4400" b="1" baseline="30000" dirty="0" smtClean="0"/>
              <a:t>2</a:t>
            </a:r>
          </a:p>
          <a:p>
            <a:r>
              <a:rPr lang="ru-RU" sz="4400" b="1" dirty="0" smtClean="0"/>
              <a:t>-х</a:t>
            </a:r>
            <a:r>
              <a:rPr lang="ru-RU" sz="4400" b="1" baseline="30000" dirty="0" smtClean="0"/>
              <a:t>2</a:t>
            </a:r>
            <a:r>
              <a:rPr lang="ru-RU" sz="4400" b="1" dirty="0" smtClean="0"/>
              <a:t> + 16х – 64 = -(</a:t>
            </a:r>
            <a:r>
              <a:rPr lang="ru-RU" sz="4400" b="1" dirty="0" err="1" smtClean="0"/>
              <a:t>х</a:t>
            </a:r>
            <a:r>
              <a:rPr lang="ru-RU" sz="4400" b="1" dirty="0" smtClean="0"/>
              <a:t> – 8)</a:t>
            </a:r>
            <a:r>
              <a:rPr lang="ru-RU" sz="4400" b="1" baseline="30000" dirty="0" smtClean="0"/>
              <a:t>2</a:t>
            </a:r>
          </a:p>
          <a:p>
            <a:r>
              <a:rPr lang="en-US" sz="4400" b="1" dirty="0" smtClean="0"/>
              <a:t> </a:t>
            </a:r>
            <a:r>
              <a:rPr lang="ru-RU" sz="4400" b="1" dirty="0" smtClean="0"/>
              <a:t>х</a:t>
            </a:r>
            <a:r>
              <a:rPr lang="ru-RU" sz="4400" b="1" baseline="30000" dirty="0" smtClean="0"/>
              <a:t>2</a:t>
            </a:r>
            <a:r>
              <a:rPr lang="ru-RU" sz="4400" b="1" dirty="0" smtClean="0"/>
              <a:t> + 16х – 64 = (</a:t>
            </a:r>
            <a:r>
              <a:rPr lang="ru-RU" sz="4400" b="1" dirty="0" err="1" smtClean="0"/>
              <a:t>х</a:t>
            </a:r>
            <a:r>
              <a:rPr lang="ru-RU" sz="4400" b="1" dirty="0" smtClean="0"/>
              <a:t> – 8)</a:t>
            </a:r>
            <a:r>
              <a:rPr lang="ru-RU" sz="4400" b="1" baseline="30000" dirty="0" smtClean="0"/>
              <a:t>2</a:t>
            </a:r>
            <a:endParaRPr lang="ru-RU" sz="4400" b="1" baseline="300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№834, 836</a:t>
            </a:r>
          </a:p>
          <a:p>
            <a:r>
              <a:rPr lang="ru-RU" dirty="0" smtClean="0"/>
              <a:t>Повторение №809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mtClean="0"/>
              <a:t>Домашнее задание</a:t>
            </a:r>
            <a:br>
              <a:rPr lang="ru-RU" smtClean="0"/>
            </a:br>
            <a:r>
              <a:rPr lang="ru-RU" smtClean="0"/>
              <a:t>№811, 833, 835</a:t>
            </a:r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ck of books design templat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проб2</Template>
  <TotalTime>640</TotalTime>
  <Words>176</Words>
  <Application>Microsoft Office PowerPoint</Application>
  <PresentationFormat>Экран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Stack of books design template</vt:lpstr>
      <vt:lpstr>Документ</vt:lpstr>
      <vt:lpstr>Разложение на множители с помощью квадрата суммы и квадрата разности</vt:lpstr>
      <vt:lpstr>самостоятельно</vt:lpstr>
      <vt:lpstr>Слайд 3</vt:lpstr>
      <vt:lpstr>Слайд 4</vt:lpstr>
      <vt:lpstr>Слайд 5</vt:lpstr>
      <vt:lpstr>Проверь, объясни ошибку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Разложение на множители с помощью квадрата разности</dc:title>
  <cp:lastModifiedBy>User</cp:lastModifiedBy>
  <cp:revision>55</cp:revision>
  <dcterms:modified xsi:type="dcterms:W3CDTF">2012-07-07T10:15:43Z</dcterms:modified>
</cp:coreProperties>
</file>