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1521" r:id="rId2"/>
    <p:sldId id="1527" r:id="rId3"/>
    <p:sldId id="1562" r:id="rId4"/>
    <p:sldId id="1543" r:id="rId5"/>
    <p:sldId id="1536" r:id="rId6"/>
    <p:sldId id="1561" r:id="rId7"/>
    <p:sldId id="1544" r:id="rId8"/>
    <p:sldId id="1549" r:id="rId9"/>
    <p:sldId id="1555" r:id="rId10"/>
    <p:sldId id="1552" r:id="rId11"/>
    <p:sldId id="1556" r:id="rId12"/>
    <p:sldId id="1551" r:id="rId13"/>
    <p:sldId id="1550" r:id="rId14"/>
    <p:sldId id="1546" r:id="rId15"/>
    <p:sldId id="1557" r:id="rId16"/>
    <p:sldId id="1558" r:id="rId17"/>
    <p:sldId id="1559" r:id="rId18"/>
    <p:sldId id="1560" r:id="rId19"/>
    <p:sldId id="1532" r:id="rId20"/>
  </p:sldIdLst>
  <p:sldSz cx="9144000" cy="6858000" type="screen4x3"/>
  <p:notesSz cx="6858000" cy="987266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1620">
          <p15:clr>
            <a:srgbClr val="A4A3A4"/>
          </p15:clr>
        </p15:guide>
        <p15:guide id="3" orient="horz" pos="2880">
          <p15:clr>
            <a:srgbClr val="A4A3A4"/>
          </p15:clr>
        </p15:guide>
        <p15:guide id="4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3300"/>
    <a:srgbClr val="FF0000"/>
    <a:srgbClr val="007A37"/>
    <a:srgbClr val="CC9900"/>
    <a:srgbClr val="5B4205"/>
    <a:srgbClr val="FF9999"/>
    <a:srgbClr val="73A4DF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505E3EF-67EA-436B-97B2-0124C06EBD24}" styleName="Средний стиль 4 -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DCAF9ED-07DC-4A11-8D7F-57B35C25682E}" styleName="Средний стиль 1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8A107856-5554-42FB-B03E-39F5DBC370BA}" styleName="Средний стиль 4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B301B821-A1FF-4177-AEE7-76D212191A09}" styleName="Средний стиль 1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10A1B5D5-9B99-4C35-A422-299274C87663}" styleName="Средний стиль 1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AF606853-7671-496A-8E4F-DF71F8EC918B}" styleName="Темный стиль 1 - акцент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6D9F66E-5EB9-4882-86FB-DCBF35E3C3E4}" styleName="Средний стиль 4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C4B1156A-380E-4F78-BDF5-A606A8083BF9}" styleName="Средний стиль 4 -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69CF1AB2-1976-4502-BF36-3FF5EA218861}" styleName="Средний стиль 4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1EBBBCC-DAD2-459C-BE2E-F6DE35CF9A28}" styleName="Темный стиль 2 - акцент 3/акцент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EB344D84-9AFB-497E-A393-DC336BA19D2E}" styleName="Средний стиль 3 - акцент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4C1A8A3-306A-4EB7-A6B1-4F7E0EB9C5D6}" styleName="Средний стиль 3 - акцент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A488322-F2BA-4B5B-9748-0D474271808F}" styleName="Средний стиль 3 - акцент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772" autoAdjust="0"/>
    <p:restoredTop sz="94665" autoAdjust="0"/>
  </p:normalViewPr>
  <p:slideViewPr>
    <p:cSldViewPr snapToGrid="0">
      <p:cViewPr varScale="1">
        <p:scale>
          <a:sx n="52" d="100"/>
          <a:sy n="52" d="100"/>
        </p:scale>
        <p:origin x="1338" y="66"/>
      </p:cViewPr>
      <p:guideLst>
        <p:guide orient="horz" pos="2160"/>
        <p:guide orient="horz" pos="1620"/>
        <p:guide orient="horz" pos="288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30" d="100"/>
        <a:sy n="130" d="100"/>
      </p:scale>
      <p:origin x="0" y="3636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2547" cy="494107"/>
          </a:xfrm>
          <a:prstGeom prst="rect">
            <a:avLst/>
          </a:prstGeom>
        </p:spPr>
        <p:txBody>
          <a:bodyPr vert="horz" lIns="91429" tIns="45715" rIns="91429" bIns="45715" rtlCol="0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3852" y="0"/>
            <a:ext cx="2972547" cy="494107"/>
          </a:xfrm>
          <a:prstGeom prst="rect">
            <a:avLst/>
          </a:prstGeom>
        </p:spPr>
        <p:txBody>
          <a:bodyPr vert="horz" lIns="91429" tIns="45715" rIns="91429" bIns="45715" rtlCol="0"/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6048A0A0-C4FA-4F44-8A2E-6826C5A7AB77}" type="datetimeFigureOut">
              <a:rPr lang="ru-RU"/>
              <a:pPr>
                <a:defRPr/>
              </a:pPr>
              <a:t>09.12.2019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376978"/>
            <a:ext cx="2972547" cy="494107"/>
          </a:xfrm>
          <a:prstGeom prst="rect">
            <a:avLst/>
          </a:prstGeom>
        </p:spPr>
        <p:txBody>
          <a:bodyPr vert="horz" lIns="91429" tIns="45715" rIns="91429" bIns="45715" rtlCol="0" anchor="b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3852" y="9376978"/>
            <a:ext cx="2972547" cy="494107"/>
          </a:xfrm>
          <a:prstGeom prst="rect">
            <a:avLst/>
          </a:prstGeom>
        </p:spPr>
        <p:txBody>
          <a:bodyPr vert="horz" wrap="square" lIns="91429" tIns="45715" rIns="91429" bIns="45715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E99A5F6E-A12F-40D7-9CD0-C47B1AE58E78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15841250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2547" cy="494107"/>
          </a:xfrm>
          <a:prstGeom prst="rect">
            <a:avLst/>
          </a:prstGeom>
        </p:spPr>
        <p:txBody>
          <a:bodyPr vert="horz" lIns="91429" tIns="45715" rIns="91429" bIns="45715" rtlCol="0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3852" y="0"/>
            <a:ext cx="2972547" cy="494107"/>
          </a:xfrm>
          <a:prstGeom prst="rect">
            <a:avLst/>
          </a:prstGeom>
        </p:spPr>
        <p:txBody>
          <a:bodyPr vert="horz" lIns="91429" tIns="45715" rIns="91429" bIns="45715" rtlCol="0"/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AAC8C1E4-8FC0-416C-A323-92BC3460432A}" type="datetimeFigureOut">
              <a:rPr lang="ru-RU"/>
              <a:pPr>
                <a:defRPr/>
              </a:pPr>
              <a:t>09.12.2019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60438" y="739775"/>
            <a:ext cx="4937125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9" tIns="45715" rIns="91429" bIns="45715" rtlCol="0" anchor="ctr"/>
          <a:lstStyle/>
          <a:p>
            <a:pPr lvl="0"/>
            <a:endParaRPr lang="ru-RU" noProof="0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480" y="4690068"/>
            <a:ext cx="5487041" cy="4442225"/>
          </a:xfrm>
          <a:prstGeom prst="rect">
            <a:avLst/>
          </a:prstGeom>
        </p:spPr>
        <p:txBody>
          <a:bodyPr vert="horz" lIns="91429" tIns="45715" rIns="91429" bIns="45715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376978"/>
            <a:ext cx="2972547" cy="494107"/>
          </a:xfrm>
          <a:prstGeom prst="rect">
            <a:avLst/>
          </a:prstGeom>
        </p:spPr>
        <p:txBody>
          <a:bodyPr vert="horz" lIns="91429" tIns="45715" rIns="91429" bIns="45715" rtlCol="0" anchor="b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3852" y="9376978"/>
            <a:ext cx="2972547" cy="494107"/>
          </a:xfrm>
          <a:prstGeom prst="rect">
            <a:avLst/>
          </a:prstGeom>
        </p:spPr>
        <p:txBody>
          <a:bodyPr vert="horz" wrap="square" lIns="91429" tIns="45715" rIns="91429" bIns="45715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1F20C125-3BB7-4F7B-B03E-EE747E7752F2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222787094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ru-RU" altLang="ru-RU" dirty="0" smtClean="0"/>
              <a:t>Добрый вечер, уважаемые родители и коллеги!</a:t>
            </a:r>
          </a:p>
        </p:txBody>
      </p:sp>
      <p:sp>
        <p:nvSpPr>
          <p:cNvPr id="7172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15A06C3-8238-4963-A684-450393627BF7}" type="slidenum">
              <a:rPr lang="ru-RU" altLang="ru-RU" smtClean="0"/>
              <a:pPr/>
              <a:t>1</a:t>
            </a:fld>
            <a:endParaRPr lang="ru-RU" altLang="ru-RU" dirty="0" smtClean="0"/>
          </a:p>
        </p:txBody>
      </p:sp>
    </p:spTree>
    <p:extLst>
      <p:ext uri="{BB962C8B-B14F-4D97-AF65-F5344CB8AC3E}">
        <p14:creationId xmlns:p14="http://schemas.microsoft.com/office/powerpoint/2010/main" val="11706097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4"/>
          <p:cNvSpPr/>
          <p:nvPr userDrawn="1"/>
        </p:nvSpPr>
        <p:spPr>
          <a:xfrm>
            <a:off x="9525" y="0"/>
            <a:ext cx="9134475" cy="6858000"/>
          </a:xfrm>
          <a:prstGeom prst="rect">
            <a:avLst/>
          </a:prstGeom>
          <a:noFill/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 bwMode="white">
          <a:xfrm>
            <a:off x="1635072" y="2869769"/>
            <a:ext cx="5638800" cy="1752600"/>
          </a:xfrm>
        </p:spPr>
        <p:txBody>
          <a:bodyPr/>
          <a:lstStyle>
            <a:lvl1pPr>
              <a:defRPr sz="40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ru-RU" noProof="0" smtClean="0"/>
              <a:t>Образец заголовка</a:t>
            </a:r>
            <a:endParaRPr lang="en-US" noProof="0" smtClean="0"/>
          </a:p>
        </p:txBody>
      </p:sp>
    </p:spTree>
    <p:extLst>
      <p:ext uri="{BB962C8B-B14F-4D97-AF65-F5344CB8AC3E}">
        <p14:creationId xmlns:p14="http://schemas.microsoft.com/office/powerpoint/2010/main" val="366667968"/>
      </p:ext>
    </p:extLst>
  </p:cSld>
  <p:clrMapOvr>
    <a:masterClrMapping/>
  </p:clrMapOvr>
  <p:transition spd="med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 userDrawn="1"/>
        </p:nvSpPr>
        <p:spPr>
          <a:xfrm>
            <a:off x="0" y="0"/>
            <a:ext cx="9129713" cy="6843713"/>
          </a:xfrm>
          <a:prstGeom prst="rect">
            <a:avLst/>
          </a:prstGeom>
          <a:noFill/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 dirty="0"/>
          </a:p>
        </p:txBody>
      </p:sp>
      <p:pic>
        <p:nvPicPr>
          <p:cNvPr id="5" name="Picture 4" descr="ГербКубани"/>
          <p:cNvPicPr>
            <a:picLocks noChangeAspect="1" noChangeArrowheads="1"/>
          </p:cNvPicPr>
          <p:nvPr userDrawn="1"/>
        </p:nvPicPr>
        <p:blipFill>
          <a:blip r:embed="rId2"/>
          <a:stretch>
            <a:fillRect/>
          </a:stretch>
        </p:blipFill>
        <p:spPr bwMode="auto">
          <a:xfrm>
            <a:off x="28575" y="112713"/>
            <a:ext cx="635000" cy="782637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41176" y="11"/>
            <a:ext cx="8388424" cy="975204"/>
          </a:xfrm>
        </p:spPr>
        <p:txBody>
          <a:bodyPr/>
          <a:lstStyle>
            <a:lvl1pPr algn="ctr">
              <a:defRPr lang="ru-RU" sz="2800" b="1" dirty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Font typeface="Wingdings" pitchFamily="2" charset="2"/>
              <a:buNone/>
              <a:defRPr>
                <a:latin typeface="Arial" pitchFamily="34" charset="0"/>
                <a:cs typeface="Arial" pitchFamily="34" charset="0"/>
              </a:defRPr>
            </a:lvl1pPr>
            <a:lvl2pPr marL="742950" indent="-285750">
              <a:buFont typeface="Courier New" pitchFamily="49" charset="0"/>
              <a:buChar char="o"/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0"/>
          </p:nvPr>
        </p:nvSpPr>
        <p:spPr>
          <a:xfrm>
            <a:off x="7605713" y="6561138"/>
            <a:ext cx="1528762" cy="258762"/>
          </a:xfrm>
        </p:spPr>
        <p:txBody>
          <a:bodyPr/>
          <a:lstStyle>
            <a:lvl1pPr algn="r">
              <a:defRPr sz="1200"/>
            </a:lvl1pPr>
          </a:lstStyle>
          <a:p>
            <a:pPr>
              <a:defRPr/>
            </a:pPr>
            <a:fld id="{550A6C93-0F81-4EBD-86F4-8C25BB53884F}" type="slidenum">
              <a:rPr lang="en-US" altLang="ru-RU"/>
              <a:pPr>
                <a:defRPr/>
              </a:pPr>
              <a:t>‹#›</a:t>
            </a:fld>
            <a:endParaRPr lang="en-US" altLang="ru-RU" dirty="0"/>
          </a:p>
        </p:txBody>
      </p:sp>
    </p:spTree>
    <p:extLst>
      <p:ext uri="{BB962C8B-B14F-4D97-AF65-F5344CB8AC3E}">
        <p14:creationId xmlns:p14="http://schemas.microsoft.com/office/powerpoint/2010/main" val="209419389"/>
      </p:ext>
    </p:extLst>
  </p:cSld>
  <p:clrMapOvr>
    <a:masterClrMapping/>
  </p:clrMapOvr>
  <p:transition spd="med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387B7-DA81-4A29-B2A9-62E2A52E8E44}" type="datetimeFigureOut">
              <a:rPr lang="ru-RU" smtClean="0"/>
              <a:t>09.12.2019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EB5DF-7438-4C6F-9E03-9621680556B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116102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6"/>
          <p:cNvSpPr>
            <a:spLocks noChangeArrowheads="1"/>
          </p:cNvSpPr>
          <p:nvPr/>
        </p:nvSpPr>
        <p:spPr bwMode="ltGray">
          <a:xfrm>
            <a:off x="0" y="6737350"/>
            <a:ext cx="9144000" cy="120650"/>
          </a:xfrm>
          <a:prstGeom prst="rect">
            <a:avLst/>
          </a:prstGeom>
          <a:gradFill rotWithShape="1">
            <a:gsLst>
              <a:gs pos="0">
                <a:schemeClr val="tx1"/>
              </a:gs>
              <a:gs pos="100000">
                <a:schemeClr val="accent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ru-RU" altLang="ru-RU" dirty="0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76325"/>
            <a:ext cx="8229600" cy="524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  <a:endParaRPr lang="en-US" altLang="ru-RU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0" y="0"/>
            <a:ext cx="2133600" cy="2286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 b="1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943600" y="6508750"/>
            <a:ext cx="2895600" cy="29051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 b="1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429000" y="6537325"/>
            <a:ext cx="2133600" cy="25876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 b="1"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D63A4781-98B5-4A2C-A990-D68D7601D721}" type="slidenum">
              <a:rPr lang="en-US" altLang="ru-RU"/>
              <a:pPr>
                <a:defRPr/>
              </a:pPr>
              <a:t>‹#›</a:t>
            </a:fld>
            <a:endParaRPr lang="en-US" altLang="ru-RU" dirty="0"/>
          </a:p>
        </p:txBody>
      </p:sp>
      <p:sp>
        <p:nvSpPr>
          <p:cNvPr id="1031" name="Rectangle 2"/>
          <p:cNvSpPr>
            <a:spLocks noGrp="1" noChangeArrowheads="1"/>
          </p:cNvSpPr>
          <p:nvPr>
            <p:ph type="title"/>
          </p:nvPr>
        </p:nvSpPr>
        <p:spPr bwMode="black">
          <a:xfrm>
            <a:off x="457200" y="319088"/>
            <a:ext cx="8229600" cy="563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  <a:endParaRPr lang="en-US" altLang="ru-RU" smtClean="0"/>
          </a:p>
        </p:txBody>
      </p:sp>
      <p:pic>
        <p:nvPicPr>
          <p:cNvPr id="1032" name="Picture 2"/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376" t="2" r="8694" b="77383"/>
          <a:stretch>
            <a:fillRect/>
          </a:stretch>
        </p:blipFill>
        <p:spPr bwMode="auto">
          <a:xfrm>
            <a:off x="0" y="0"/>
            <a:ext cx="9144000" cy="984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</p:sldLayoutIdLst>
  <p:transition spd="med">
    <p:fade/>
  </p:transition>
  <p:timing>
    <p:tnLst>
      <p:par>
        <p:cTn id="1" dur="indefinite" restart="never" nodeType="tmRoot"/>
      </p:par>
    </p:tnLst>
  </p:timing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Verdan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Verdan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Verdan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Verdan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anose="05000000000000000000" pitchFamily="2" charset="2"/>
        <a:buChar char="v"/>
        <a:defRPr sz="28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Char char="§"/>
        <a:defRPr sz="2800">
          <a:solidFill>
            <a:schemeClr val="tx1"/>
          </a:solidFill>
          <a:latin typeface="Arial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Arial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рямоугольник 13"/>
          <p:cNvSpPr/>
          <p:nvPr/>
        </p:nvSpPr>
        <p:spPr>
          <a:xfrm>
            <a:off x="0" y="0"/>
            <a:ext cx="9129713" cy="6858000"/>
          </a:xfrm>
          <a:prstGeom prst="rect">
            <a:avLst/>
          </a:prstGeom>
          <a:noFill/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 dirty="0"/>
          </a:p>
        </p:txBody>
      </p:sp>
      <p:sp>
        <p:nvSpPr>
          <p:cNvPr id="4307" name="Rectangle 17"/>
          <p:cNvSpPr>
            <a:spLocks noChangeArrowheads="1"/>
          </p:cNvSpPr>
          <p:nvPr/>
        </p:nvSpPr>
        <p:spPr bwMode="gray">
          <a:xfrm>
            <a:off x="7938" y="6524625"/>
            <a:ext cx="9121775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>
              <a:defRPr/>
            </a:pPr>
            <a:endParaRPr lang="ru-RU" sz="1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415424" y="0"/>
            <a:ext cx="656239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Особенности подготовки к </a:t>
            </a: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ГИА </a:t>
            </a: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 образовательным программам основного общего образования в 2020 году</a:t>
            </a:r>
            <a:endParaRPr lang="ru-RU" sz="20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9" name="Picture 4" descr="ГербКубани"/>
          <p:cNvPicPr>
            <a:picLocks noChangeAspect="1" noChangeArrowheads="1"/>
          </p:cNvPicPr>
          <p:nvPr/>
        </p:nvPicPr>
        <p:blipFill>
          <a:blip r:embed="rId3"/>
          <a:stretch>
            <a:fillRect/>
          </a:stretch>
        </p:blipFill>
        <p:spPr bwMode="auto">
          <a:xfrm>
            <a:off x="55563" y="101600"/>
            <a:ext cx="1119187" cy="1377950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10" name="Прямоугольник 9"/>
          <p:cNvSpPr/>
          <p:nvPr/>
        </p:nvSpPr>
        <p:spPr>
          <a:xfrm>
            <a:off x="565150" y="1490663"/>
            <a:ext cx="8262938" cy="437042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ru-RU" sz="3000" b="1" dirty="0" smtClean="0">
                <a:solidFill>
                  <a:schemeClr val="tx2">
                    <a:lumMod val="75000"/>
                  </a:schemeClr>
                </a:solidFill>
                <a:latin typeface="Arial" charset="0"/>
              </a:rPr>
              <a:t>Об </a:t>
            </a:r>
            <a:r>
              <a:rPr lang="ru-RU" sz="3000" b="1" dirty="0">
                <a:solidFill>
                  <a:schemeClr val="tx2">
                    <a:lumMod val="75000"/>
                  </a:schemeClr>
                </a:solidFill>
                <a:latin typeface="Arial" charset="0"/>
              </a:rPr>
              <a:t>изменениях в контрольных измерительных материалах ОГЭ и </a:t>
            </a:r>
            <a:r>
              <a:rPr lang="ru-RU" sz="3000" b="1" dirty="0" smtClean="0">
                <a:solidFill>
                  <a:schemeClr val="tx2">
                    <a:lumMod val="75000"/>
                  </a:schemeClr>
                </a:solidFill>
                <a:latin typeface="Arial" charset="0"/>
              </a:rPr>
              <a:t>ГВЭ </a:t>
            </a:r>
            <a:r>
              <a:rPr lang="ru-RU" sz="3000" b="1" dirty="0">
                <a:solidFill>
                  <a:schemeClr val="tx2">
                    <a:lumMod val="75000"/>
                  </a:schemeClr>
                </a:solidFill>
                <a:latin typeface="Arial" charset="0"/>
              </a:rPr>
              <a:t>для проведения ГИА-9 в 2020 году</a:t>
            </a:r>
          </a:p>
          <a:p>
            <a:pPr algn="r" eaLnBrk="1" hangingPunct="1">
              <a:defRPr/>
            </a:pPr>
            <a:endParaRPr lang="ru-RU" dirty="0">
              <a:latin typeface="Arial" charset="0"/>
            </a:endParaRPr>
          </a:p>
          <a:p>
            <a:pPr algn="r" eaLnBrk="1" hangingPunct="1">
              <a:defRPr/>
            </a:pPr>
            <a:endParaRPr lang="ru-RU" dirty="0">
              <a:latin typeface="Arial" charset="0"/>
            </a:endParaRPr>
          </a:p>
          <a:p>
            <a:pPr algn="r" eaLnBrk="1" hangingPunct="1">
              <a:defRPr/>
            </a:pPr>
            <a:endParaRPr lang="ru-RU" dirty="0">
              <a:latin typeface="Arial" charset="0"/>
            </a:endParaRPr>
          </a:p>
          <a:p>
            <a:pPr algn="r" eaLnBrk="1" hangingPunct="1">
              <a:defRPr/>
            </a:pPr>
            <a:endParaRPr lang="ru-RU" dirty="0">
              <a:latin typeface="Arial" charset="0"/>
            </a:endParaRPr>
          </a:p>
          <a:p>
            <a:pPr algn="r" eaLnBrk="1" hangingPunct="1">
              <a:defRPr/>
            </a:pPr>
            <a:endParaRPr lang="ru-RU" dirty="0">
              <a:latin typeface="Arial" charset="0"/>
            </a:endParaRPr>
          </a:p>
          <a:p>
            <a:pPr algn="r" eaLnBrk="1" hangingPunct="1">
              <a:defRPr/>
            </a:pPr>
            <a:endParaRPr lang="ru-RU" dirty="0">
              <a:latin typeface="Arial" charset="0"/>
            </a:endParaRPr>
          </a:p>
          <a:p>
            <a:pPr algn="r" eaLnBrk="1" hangingPunct="1">
              <a:defRPr/>
            </a:pP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Терновая Людмила Николаевна, </a:t>
            </a:r>
          </a:p>
          <a:p>
            <a:pPr algn="r" eaLnBrk="1" hangingPunct="1">
              <a:defRPr/>
            </a:pP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проректор по учебной работе</a:t>
            </a:r>
          </a:p>
          <a:p>
            <a:pPr algn="r" eaLnBrk="1" hangingPunct="1">
              <a:defRPr/>
            </a:pP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ГБОУ ИРО Краснодарского края</a:t>
            </a:r>
          </a:p>
          <a:p>
            <a:pPr algn="r" eaLnBrk="1" hangingPunct="1">
              <a:defRPr/>
            </a:pPr>
            <a:endParaRPr lang="ru-RU" sz="2000" dirty="0">
              <a:solidFill>
                <a:schemeClr val="accent1">
                  <a:lumMod val="50000"/>
                </a:schemeClr>
              </a:solidFill>
              <a:latin typeface="Arial" charset="0"/>
            </a:endParaRPr>
          </a:p>
        </p:txBody>
      </p:sp>
      <p:pic>
        <p:nvPicPr>
          <p:cNvPr id="6151" name="Picture 2" descr="D:\ЕГЭ 2016\Инфографика\Картинки\Логотип МОнн_new сЁЁЁЁЁЁЁЁЁЁЁЁЁЁ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67663" y="117475"/>
            <a:ext cx="1101725" cy="931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41363" y="0"/>
            <a:ext cx="8388350" cy="974725"/>
          </a:xfrm>
        </p:spPr>
        <p:txBody>
          <a:bodyPr/>
          <a:lstStyle/>
          <a:p>
            <a:pPr>
              <a:defRPr/>
            </a:pPr>
            <a:r>
              <a:rPr lang="ru-RU" dirty="0" smtClean="0"/>
              <a:t>Биология</a:t>
            </a:r>
            <a:endParaRPr dirty="0"/>
          </a:p>
        </p:txBody>
      </p:sp>
      <p:pic>
        <p:nvPicPr>
          <p:cNvPr id="11293" name="Picture 2" descr="D:\ЕГЭ 2016\Инфографика\Картинки\Логотип МОнн_new сЁЁЁЁЁЁЁЁЁЁЁЁЁЁ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42275" y="0"/>
            <a:ext cx="1101725" cy="931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5814573"/>
              </p:ext>
            </p:extLst>
          </p:nvPr>
        </p:nvGraphicFramePr>
        <p:xfrm>
          <a:off x="0" y="974724"/>
          <a:ext cx="9129712" cy="5883276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2747048"/>
                <a:gridCol w="6382664"/>
              </a:tblGrid>
              <a:tr h="544137">
                <a:tc>
                  <a:txBody>
                    <a:bodyPr/>
                    <a:lstStyle/>
                    <a:p>
                      <a:r>
                        <a:rPr lang="ru-RU" dirty="0" smtClean="0"/>
                        <a:t>Предмет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Биология</a:t>
                      </a:r>
                      <a:endParaRPr lang="ru-RU" dirty="0"/>
                    </a:p>
                  </a:txBody>
                  <a:tcPr/>
                </a:tc>
              </a:tr>
              <a:tr h="74139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effectLst/>
                        </a:rPr>
                        <a:t>Продолжительность экзамена</a:t>
                      </a:r>
                      <a:endParaRPr lang="ru-RU" sz="18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ru-RU" sz="1800" b="1" baseline="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часа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baseline="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(180 минут) </a:t>
                      </a:r>
                      <a:endParaRPr lang="ru-RU" sz="1800" b="1" dirty="0" smtClean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93847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altLang="ru-RU" sz="1800" dirty="0" smtClean="0"/>
                        <a:t>Средства обучения и воспитания</a:t>
                      </a:r>
                      <a:endParaRPr lang="ru-RU" sz="18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линейка для проведения измерений при выполнении заданий с рисунками; непрограммируемый калькулятор</a:t>
                      </a:r>
                      <a:endParaRPr lang="ru-RU" sz="1800" b="0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65927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effectLst/>
                        </a:rPr>
                        <a:t>Изменения в КИМ ОГЭ 2020 г</a:t>
                      </a:r>
                      <a:endParaRPr lang="ru-RU" sz="18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just">
                        <a:buFontTx/>
                        <a:buChar char="-"/>
                      </a:pPr>
                      <a:r>
                        <a:rPr lang="ru-RU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количество заданий изменилось </a:t>
                      </a:r>
                      <a:r>
                        <a:rPr lang="ru-RU" sz="18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 32 до 30</a:t>
                      </a:r>
                      <a:r>
                        <a:rPr lang="ru-RU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;</a:t>
                      </a:r>
                    </a:p>
                    <a:p>
                      <a:pPr marL="285750" indent="-285750" algn="just">
                        <a:buFontTx/>
                        <a:buChar char="-"/>
                      </a:pPr>
                      <a:r>
                        <a:rPr lang="ru-RU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первичный балл изменён </a:t>
                      </a:r>
                      <a:r>
                        <a:rPr lang="ru-RU" sz="18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 46 до 45</a:t>
                      </a:r>
                      <a:r>
                        <a:rPr lang="ru-RU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;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Отдельные изменения коснулись следующих позиций: в части 1 работы включены новые модели заданий в линиях 1 и 20, в части 2 добавлена новая линия заданий (27), линия 30 (задания 31 и 32 в модели 2019 г.) претерпела значительную переработку 	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b="0" i="0" u="none" strike="noStrike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75276648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41363" y="0"/>
            <a:ext cx="8388350" cy="974725"/>
          </a:xfrm>
        </p:spPr>
        <p:txBody>
          <a:bodyPr/>
          <a:lstStyle/>
          <a:p>
            <a:pPr>
              <a:defRPr/>
            </a:pPr>
            <a:r>
              <a:rPr lang="ru-RU" dirty="0" smtClean="0"/>
              <a:t>Физика</a:t>
            </a:r>
            <a:endParaRPr dirty="0"/>
          </a:p>
        </p:txBody>
      </p:sp>
      <p:pic>
        <p:nvPicPr>
          <p:cNvPr id="11293" name="Picture 2" descr="D:\ЕГЭ 2016\Инфографика\Картинки\Логотип МОнн_new сЁЁЁЁЁЁЁЁЁЁЁЁЁЁ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42275" y="0"/>
            <a:ext cx="1101725" cy="931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42274661"/>
              </p:ext>
            </p:extLst>
          </p:nvPr>
        </p:nvGraphicFramePr>
        <p:xfrm>
          <a:off x="0" y="974725"/>
          <a:ext cx="9129712" cy="5803265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2560320"/>
                <a:gridCol w="6569392"/>
              </a:tblGrid>
              <a:tr h="399031">
                <a:tc>
                  <a:txBody>
                    <a:bodyPr/>
                    <a:lstStyle/>
                    <a:p>
                      <a:r>
                        <a:rPr lang="ru-RU" dirty="0" smtClean="0"/>
                        <a:t>Предмет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Физика</a:t>
                      </a:r>
                      <a:endParaRPr lang="ru-RU" dirty="0"/>
                    </a:p>
                  </a:txBody>
                  <a:tcPr/>
                </a:tc>
              </a:tr>
              <a:tr h="41635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effectLst/>
                        </a:rPr>
                        <a:t>Продолжительность</a:t>
                      </a:r>
                      <a:endParaRPr lang="ru-RU" sz="18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ru-RU" sz="1800" b="1" baseline="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часа (180 минут) </a:t>
                      </a:r>
                      <a:endParaRPr lang="ru-RU" sz="1800" b="1" dirty="0" smtClean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142986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altLang="ru-RU" sz="1800" dirty="0" smtClean="0"/>
                        <a:t>Средства обучения и воспитания</a:t>
                      </a:r>
                      <a:endParaRPr lang="ru-RU" sz="18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линейка для построения графиков, оптических и</a:t>
                      </a:r>
                      <a:r>
                        <a:rPr lang="en-US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электрических схем; непрограммируемый калькулятор, лабораторное оборудование для выполнения экспериментального задания по</a:t>
                      </a:r>
                      <a:r>
                        <a:rPr lang="en-US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проведению измерения физических величин</a:t>
                      </a:r>
                    </a:p>
                  </a:txBody>
                  <a:tcPr/>
                </a:tc>
              </a:tr>
              <a:tr h="355802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effectLst/>
                        </a:rPr>
                        <a:t>Изменения в КИМ ОГЭ 2020 г</a:t>
                      </a:r>
                      <a:endParaRPr lang="ru-RU" sz="18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just">
                        <a:buFontTx/>
                        <a:buChar char="-"/>
                      </a:pPr>
                      <a:r>
                        <a:rPr lang="ru-RU" sz="16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количество заданий изменилось </a:t>
                      </a:r>
                      <a:r>
                        <a:rPr lang="ru-RU" sz="16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 26 до 25</a:t>
                      </a:r>
                      <a:r>
                        <a:rPr lang="ru-RU" sz="16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;</a:t>
                      </a:r>
                    </a:p>
                    <a:p>
                      <a:pPr marL="285750" indent="-285750" algn="just">
                        <a:buFontTx/>
                        <a:buChar char="-"/>
                      </a:pPr>
                      <a:r>
                        <a:rPr lang="ru-RU" sz="16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максимальный балл изменён </a:t>
                      </a:r>
                      <a:r>
                        <a:rPr lang="ru-RU" sz="16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 40 до 43</a:t>
                      </a:r>
                      <a:r>
                        <a:rPr lang="ru-RU" sz="16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;</a:t>
                      </a:r>
                    </a:p>
                    <a:p>
                      <a:pPr marL="285750" indent="-285750" algn="just">
                        <a:buFontTx/>
                        <a:buChar char="-"/>
                      </a:pPr>
                      <a:r>
                        <a:rPr lang="ru-RU" sz="16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изменилась структура экзаменационной работы; </a:t>
                      </a:r>
                    </a:p>
                    <a:p>
                      <a:pPr marL="285750" indent="-285750" algn="just">
                        <a:buFontTx/>
                        <a:buChar char="-"/>
                      </a:pPr>
                      <a:r>
                        <a:rPr lang="ru-RU" sz="16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количество заданий с развёрнутым ответом увеличено с 5 до 6; </a:t>
                      </a:r>
                    </a:p>
                    <a:p>
                      <a:pPr marL="285750" indent="-285750" algn="just">
                        <a:buFontTx/>
                        <a:buChar char="-"/>
                      </a:pPr>
                      <a:r>
                        <a:rPr lang="ru-RU" sz="16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новые модели заданий: задание 2, задание 4, задания 5–10 (теперь с кратким ответом в виде числа), задание 23 (максимально – 3 балла);</a:t>
                      </a:r>
                    </a:p>
                    <a:p>
                      <a:pPr marL="285750" indent="-285750" algn="just">
                        <a:buFontTx/>
                        <a:buChar char="-"/>
                      </a:pPr>
                      <a:r>
                        <a:rPr lang="ru-RU" sz="16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расширилось содержание заданий 22 на объяснение явлений;</a:t>
                      </a:r>
                    </a:p>
                    <a:p>
                      <a:pPr marL="285750" indent="-285750" algn="just">
                        <a:buFontTx/>
                        <a:buChar char="-"/>
                      </a:pPr>
                      <a:r>
                        <a:rPr lang="ru-RU" sz="16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изменились требования к выполнению экспериментальных заданий, введены новые критерия их оценивания (максимальный балл – 3).</a:t>
                      </a:r>
                      <a:endParaRPr lang="ru-RU" sz="16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76881875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41363" y="0"/>
            <a:ext cx="8388350" cy="974725"/>
          </a:xfrm>
        </p:spPr>
        <p:txBody>
          <a:bodyPr/>
          <a:lstStyle/>
          <a:p>
            <a:pPr>
              <a:defRPr/>
            </a:pPr>
            <a:r>
              <a:rPr lang="ru-RU" dirty="0" smtClean="0"/>
              <a:t>География</a:t>
            </a:r>
            <a:endParaRPr dirty="0"/>
          </a:p>
        </p:txBody>
      </p:sp>
      <p:pic>
        <p:nvPicPr>
          <p:cNvPr id="11293" name="Picture 2" descr="D:\ЕГЭ 2016\Инфографика\Картинки\Логотип МОнн_new сЁЁЁЁЁЁЁЁЁЁЁЁЁЁ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42275" y="0"/>
            <a:ext cx="1101725" cy="931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97614412"/>
              </p:ext>
            </p:extLst>
          </p:nvPr>
        </p:nvGraphicFramePr>
        <p:xfrm>
          <a:off x="0" y="974725"/>
          <a:ext cx="9129712" cy="5839435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2747048"/>
                <a:gridCol w="6382664"/>
              </a:tblGrid>
              <a:tr h="359068">
                <a:tc>
                  <a:txBody>
                    <a:bodyPr/>
                    <a:lstStyle/>
                    <a:p>
                      <a:r>
                        <a:rPr lang="ru-RU" dirty="0" smtClean="0"/>
                        <a:t>Предмет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География</a:t>
                      </a:r>
                      <a:endParaRPr lang="ru-RU" dirty="0"/>
                    </a:p>
                  </a:txBody>
                  <a:tcPr/>
                </a:tc>
              </a:tr>
              <a:tr h="70098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effectLst/>
                        </a:rPr>
                        <a:t>Продолжительность экзамена</a:t>
                      </a:r>
                      <a:endParaRPr lang="ru-RU" sz="18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ru-RU" sz="1800" b="1" baseline="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часа 30 минут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baseline="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(150 минут) </a:t>
                      </a:r>
                      <a:endParaRPr lang="ru-RU" sz="1800" b="1" dirty="0" smtClean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104728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altLang="ru-RU" sz="1800" dirty="0" smtClean="0"/>
                        <a:t>Средства обучения и воспитания</a:t>
                      </a:r>
                      <a:endParaRPr lang="ru-RU" sz="18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Линейка для измерения расстояний по топографической карте; непрограммируемый калькулятор; географические атласы для 7-9 классов (любого издательства)</a:t>
                      </a:r>
                    </a:p>
                  </a:txBody>
                  <a:tcPr/>
                </a:tc>
              </a:tr>
              <a:tr h="368449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effectLst/>
                        </a:rPr>
                        <a:t>Изменения в КИМ ОГЭ 2020 г</a:t>
                      </a:r>
                      <a:endParaRPr lang="ru-RU" sz="18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just">
                        <a:buFontTx/>
                        <a:buChar char="-"/>
                      </a:pPr>
                      <a:r>
                        <a:rPr lang="ru-RU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первичный балл изменён </a:t>
                      </a:r>
                      <a:r>
                        <a:rPr lang="ru-RU" sz="18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 32 до 31</a:t>
                      </a:r>
                      <a:r>
                        <a:rPr lang="ru-RU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;</a:t>
                      </a:r>
                    </a:p>
                    <a:p>
                      <a:pPr marL="285750" marR="0" lvl="0" indent="-2857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ru-RU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изменена форма записи ответа в заданиях (2, 3, 14, 15, 21, 22, 24, 26)</a:t>
                      </a:r>
                      <a:r>
                        <a:rPr lang="ru-RU" sz="18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; </a:t>
                      </a:r>
                    </a:p>
                    <a:p>
                      <a:pPr marL="285750" marR="0" lvl="0" indent="-2857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ru-RU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включён мини-тест из трёх заданий (27–29), проверяющих </a:t>
                      </a:r>
                      <a:r>
                        <a:rPr lang="ru-RU" sz="18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сформированность</a:t>
                      </a:r>
                      <a:r>
                        <a:rPr lang="ru-RU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умений работать с текстом географического содержания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37344845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41363" y="0"/>
            <a:ext cx="8388350" cy="974725"/>
          </a:xfrm>
        </p:spPr>
        <p:txBody>
          <a:bodyPr/>
          <a:lstStyle/>
          <a:p>
            <a:pPr>
              <a:defRPr/>
            </a:pPr>
            <a:r>
              <a:rPr lang="ru-RU" dirty="0" smtClean="0"/>
              <a:t>Литература</a:t>
            </a:r>
            <a:endParaRPr dirty="0"/>
          </a:p>
        </p:txBody>
      </p:sp>
      <p:pic>
        <p:nvPicPr>
          <p:cNvPr id="11293" name="Picture 2" descr="D:\ЕГЭ 2016\Инфографика\Картинки\Логотип МОнн_new сЁЁЁЁЁЁЁЁЁЁЁЁЁЁ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42275" y="0"/>
            <a:ext cx="1101725" cy="931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44498182"/>
              </p:ext>
            </p:extLst>
          </p:nvPr>
        </p:nvGraphicFramePr>
        <p:xfrm>
          <a:off x="0" y="974725"/>
          <a:ext cx="9129712" cy="5883275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2747048"/>
                <a:gridCol w="6382664"/>
              </a:tblGrid>
              <a:tr h="383648">
                <a:tc>
                  <a:txBody>
                    <a:bodyPr/>
                    <a:lstStyle/>
                    <a:p>
                      <a:r>
                        <a:rPr lang="ru-RU" dirty="0" smtClean="0"/>
                        <a:t>Предмет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Литература</a:t>
                      </a:r>
                      <a:endParaRPr lang="ru-RU" dirty="0"/>
                    </a:p>
                  </a:txBody>
                  <a:tcPr/>
                </a:tc>
              </a:tr>
              <a:tr h="75770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effectLst/>
                        </a:rPr>
                        <a:t>Продолжительность экзамена</a:t>
                      </a:r>
                      <a:endParaRPr lang="ru-RU" sz="18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ru-RU" sz="1800" b="1" baseline="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часа 55 минут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baseline="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(235 минут) </a:t>
                      </a:r>
                      <a:endParaRPr lang="ru-RU" sz="1800" b="1" dirty="0" smtClean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111897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altLang="ru-RU" sz="1800" dirty="0" smtClean="0"/>
                        <a:t>Средства обучения и воспитания</a:t>
                      </a:r>
                      <a:endParaRPr lang="ru-RU" sz="18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орфографические словари, позволяющие устанавливать нормативное написание слов и определять значения лексической единицы; полные тексты художественных произведений, а также сборники лирики</a:t>
                      </a:r>
                    </a:p>
                  </a:txBody>
                  <a:tcPr/>
                </a:tc>
              </a:tr>
              <a:tr h="362294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effectLst/>
                        </a:rPr>
                        <a:t>Изменения в КИМ ОГЭ 2020 г</a:t>
                      </a:r>
                      <a:endParaRPr lang="ru-RU" sz="18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ru-RU" sz="16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Максимальный балл изменён </a:t>
                      </a:r>
                      <a:r>
                        <a:rPr lang="ru-RU" sz="16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</a:t>
                      </a:r>
                      <a:r>
                        <a:rPr lang="ru-RU" sz="16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6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33 до 39 </a:t>
                      </a:r>
                      <a:r>
                        <a:rPr lang="ru-RU" sz="16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баллов.</a:t>
                      </a:r>
                    </a:p>
                    <a:p>
                      <a:pPr marL="285750" marR="0" lvl="0" indent="-2857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ru-RU" sz="16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Введены критерии оценки практической грамотности (максимально 6 баллов)</a:t>
                      </a:r>
                    </a:p>
                    <a:p>
                      <a:pPr marL="285750" marR="0" lvl="0" indent="-2857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ru-RU" sz="16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Введена дополнительная тема сочинения в части 2;</a:t>
                      </a:r>
                    </a:p>
                    <a:p>
                      <a:pPr marL="285750" indent="-285750" algn="just">
                        <a:buFontTx/>
                        <a:buChar char="-"/>
                      </a:pPr>
                      <a:r>
                        <a:rPr lang="ru-RU" sz="16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Все темы 2.1–2.5 формулируются по творчеству тех писателей, чьи произведения не были включены в часть 1;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94250222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41363" y="0"/>
            <a:ext cx="8388350" cy="974725"/>
          </a:xfrm>
        </p:spPr>
        <p:txBody>
          <a:bodyPr/>
          <a:lstStyle/>
          <a:p>
            <a:pPr>
              <a:defRPr/>
            </a:pPr>
            <a:r>
              <a:rPr lang="ru-RU" dirty="0" smtClean="0"/>
              <a:t>Иностранный язык</a:t>
            </a:r>
            <a:endParaRPr dirty="0"/>
          </a:p>
        </p:txBody>
      </p:sp>
      <p:pic>
        <p:nvPicPr>
          <p:cNvPr id="11293" name="Picture 2" descr="D:\ЕГЭ 2016\Инфографика\Картинки\Логотип МОнн_new сЁЁЁЁЁЁЁЁЁЁЁЁЁЁ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42275" y="0"/>
            <a:ext cx="1101725" cy="931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79994381"/>
              </p:ext>
            </p:extLst>
          </p:nvPr>
        </p:nvGraphicFramePr>
        <p:xfrm>
          <a:off x="0" y="974725"/>
          <a:ext cx="9129712" cy="5721096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2747048"/>
                <a:gridCol w="6382664"/>
              </a:tblGrid>
              <a:tr h="577046">
                <a:tc>
                  <a:txBody>
                    <a:bodyPr/>
                    <a:lstStyle/>
                    <a:p>
                      <a:r>
                        <a:rPr lang="ru-RU" dirty="0" smtClean="0"/>
                        <a:t>Предмет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Иностранный язык (английский, немецкий, французский, испанский языки) </a:t>
                      </a:r>
                      <a:r>
                        <a:rPr lang="ru-RU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	</a:t>
                      </a:r>
                    </a:p>
                  </a:txBody>
                  <a:tcPr/>
                </a:tc>
              </a:tr>
              <a:tr h="62845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effectLst/>
                        </a:rPr>
                        <a:t>Продолжительность экзамена</a:t>
                      </a:r>
                      <a:endParaRPr lang="ru-RU" sz="18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ru-RU" sz="1800" b="1" baseline="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часа (120 минут) – письменная часть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baseline="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15 минут – раздел «Говорение»</a:t>
                      </a:r>
                      <a:endParaRPr lang="ru-RU" sz="1800" b="1" dirty="0" smtClean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71462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altLang="ru-RU" sz="1800" dirty="0" smtClean="0"/>
                        <a:t>Средства обучения и воспитания</a:t>
                      </a:r>
                      <a:endParaRPr lang="ru-RU" sz="18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Технические средства, обеспечивающие</a:t>
                      </a:r>
                      <a:r>
                        <a:rPr lang="en-US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воспроизведение аудиозаписей; компьютерная</a:t>
                      </a:r>
                    </a:p>
                    <a:p>
                      <a:pPr algn="just"/>
                      <a:r>
                        <a:rPr lang="ru-RU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техника, не имеющая доступ к сети «Интернет»; </a:t>
                      </a:r>
                      <a:r>
                        <a:rPr lang="ru-RU" sz="16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аудиогарнитура</a:t>
                      </a:r>
                      <a:r>
                        <a:rPr lang="ru-RU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для выполнения заданий раздела «Говорение» КИМ ОГЭ</a:t>
                      </a:r>
                    </a:p>
                  </a:txBody>
                  <a:tcPr/>
                </a:tc>
              </a:tr>
              <a:tr h="249844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effectLst/>
                        </a:rPr>
                        <a:t>Изменения в КИМ ОГЭ 2020 г</a:t>
                      </a:r>
                      <a:endParaRPr lang="ru-RU" sz="18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6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 разделе 2 («Задания по чтению») : </a:t>
                      </a:r>
                    </a:p>
                    <a:p>
                      <a:pPr algn="just"/>
                      <a:r>
                        <a:rPr lang="ru-RU" sz="16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было изменено задание 9. Максимальное количество баллов – 6;</a:t>
                      </a:r>
                    </a:p>
                    <a:p>
                      <a:pPr algn="just"/>
                      <a:r>
                        <a:rPr lang="ru-RU" sz="16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уменьшен объём текста для чтения к заданиям на определение соответствия утверждений прочитанному тексту;</a:t>
                      </a:r>
                    </a:p>
                    <a:p>
                      <a:pPr algn="just"/>
                      <a:r>
                        <a:rPr lang="ru-RU" sz="16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уменьшено до 7 количество заданий на определение соответствия утверждений. Максимальное количество баллов за выполнение заданий 10–16 – 7.</a:t>
                      </a:r>
                    </a:p>
                    <a:p>
                      <a:pPr algn="just"/>
                      <a:r>
                        <a:rPr lang="ru-RU" sz="16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 разделе 5 («Задания по говорению»): </a:t>
                      </a:r>
                    </a:p>
                    <a:p>
                      <a:pPr algn="just"/>
                      <a:r>
                        <a:rPr lang="ru-RU" sz="16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в задании 3 (создание связного монологического высказывания) добавлен один аспект</a:t>
                      </a:r>
                      <a:r>
                        <a:rPr lang="ru-RU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25737138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41363" y="0"/>
            <a:ext cx="8388350" cy="974725"/>
          </a:xfrm>
        </p:spPr>
        <p:txBody>
          <a:bodyPr/>
          <a:lstStyle/>
          <a:p>
            <a:pPr>
              <a:defRPr/>
            </a:pPr>
            <a:r>
              <a:rPr lang="ru-RU" dirty="0" smtClean="0"/>
              <a:t>Химия</a:t>
            </a:r>
            <a:endParaRPr dirty="0"/>
          </a:p>
        </p:txBody>
      </p:sp>
      <p:pic>
        <p:nvPicPr>
          <p:cNvPr id="11293" name="Picture 2" descr="D:\ЕГЭ 2016\Инфографика\Картинки\Логотип МОнн_new сЁЁЁЁЁЁЁЁЁЁЁЁЁЁ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42275" y="0"/>
            <a:ext cx="1101725" cy="931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13662299"/>
              </p:ext>
            </p:extLst>
          </p:nvPr>
        </p:nvGraphicFramePr>
        <p:xfrm>
          <a:off x="0" y="974725"/>
          <a:ext cx="9129712" cy="5911596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274704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38266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57589">
                <a:tc>
                  <a:txBody>
                    <a:bodyPr/>
                    <a:lstStyle/>
                    <a:p>
                      <a:r>
                        <a:rPr lang="ru-RU" dirty="0" smtClean="0"/>
                        <a:t>Предмет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Химия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71691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effectLst/>
                        </a:rPr>
                        <a:t>Продолжительность экзамена</a:t>
                      </a:r>
                      <a:endParaRPr lang="ru-RU" sz="18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180 минут (3 часа)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 выполнением</a:t>
                      </a:r>
                      <a:r>
                        <a:rPr lang="ru-RU" sz="1800" b="1" baseline="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практической части</a:t>
                      </a:r>
                      <a:endParaRPr lang="ru-RU" sz="1800" b="1" dirty="0" smtClean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9431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altLang="ru-RU" sz="1800" dirty="0" smtClean="0"/>
                        <a:t>Средства обучения и воспитания</a:t>
                      </a:r>
                      <a:endParaRPr lang="ru-RU" sz="18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7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Непрограммируемый калькулятор; лабораторное оборудование для проведения химических опытов, предусмотренных заданиями; периодическая система химических элементов Д.И. Менделеева, таблица растворимости солей, кислот и оснований в воде, электрохимический ряд напряжений металлов(на бумажных носителях)</a:t>
                      </a:r>
                      <a:endParaRPr lang="ru-RU" sz="1700" b="0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88036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effectLst/>
                        </a:rPr>
                        <a:t>Изменения в КИМ ОГЭ 2020 г</a:t>
                      </a:r>
                      <a:endParaRPr lang="ru-RU" sz="18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В 2020 г. </a:t>
                      </a:r>
                      <a:r>
                        <a:rPr lang="ru-RU" sz="16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одна модель КИМ </a:t>
                      </a:r>
                      <a:r>
                        <a:rPr lang="ru-RU" sz="16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 реальным экспериментом. </a:t>
                      </a:r>
                    </a:p>
                    <a:p>
                      <a:r>
                        <a:rPr lang="ru-RU" sz="16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Увеличена доля заданий с множественным выбором ответа (1, 6, 7, 12, 14, 15) и заданий на установление соответствия между позициями двух множеств (10, 11, 13, 16, 18). </a:t>
                      </a:r>
                    </a:p>
                    <a:p>
                      <a:pPr algn="just"/>
                      <a:r>
                        <a:rPr lang="ru-RU" sz="16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 часть 2 включено задание 21</a:t>
                      </a:r>
                    </a:p>
                    <a:p>
                      <a:pPr algn="just"/>
                      <a:r>
                        <a:rPr lang="ru-RU" sz="16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Добавлена обязательная для выполнения практическая часть, которая включает в себя два задания: 23 и 24. </a:t>
                      </a:r>
                    </a:p>
                    <a:p>
                      <a:r>
                        <a:rPr lang="ru-RU" sz="16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	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85678731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41363" y="0"/>
            <a:ext cx="8388350" cy="974725"/>
          </a:xfrm>
        </p:spPr>
        <p:txBody>
          <a:bodyPr/>
          <a:lstStyle/>
          <a:p>
            <a:pPr>
              <a:defRPr/>
            </a:pPr>
            <a:r>
              <a:rPr lang="ru-RU" dirty="0" smtClean="0"/>
              <a:t>Химия</a:t>
            </a:r>
            <a:endParaRPr dirty="0"/>
          </a:p>
        </p:txBody>
      </p:sp>
      <p:pic>
        <p:nvPicPr>
          <p:cNvPr id="11293" name="Picture 2" descr="D:\ЕГЭ 2016\Инфографика\Картинки\Логотип МОнн_new сЁЁЁЁЁЁЁЁЁЁЁЁЁЁ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42275" y="0"/>
            <a:ext cx="1101725" cy="931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50121924"/>
              </p:ext>
            </p:extLst>
          </p:nvPr>
        </p:nvGraphicFramePr>
        <p:xfrm>
          <a:off x="0" y="974725"/>
          <a:ext cx="9129712" cy="5883275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274704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38266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640061">
                <a:tc>
                  <a:txBody>
                    <a:bodyPr/>
                    <a:lstStyle/>
                    <a:p>
                      <a:r>
                        <a:rPr lang="ru-RU" dirty="0" smtClean="0"/>
                        <a:t>Предмет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Химия</a:t>
                      </a:r>
                      <a:endParaRPr lang="ru-RU" sz="1800" b="0" i="0" u="none" strike="noStrike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24321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effectLst/>
                        </a:rPr>
                        <a:t>Изменения в КИМ ОГЭ 2020 г</a:t>
                      </a:r>
                      <a:endParaRPr lang="ru-RU" sz="18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8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Обязательная для выполнения практическая часть</a:t>
                      </a:r>
                    </a:p>
                    <a:p>
                      <a:pPr algn="just"/>
                      <a:endParaRPr lang="ru-RU" sz="1800" b="1" i="0" u="none" strike="noStrike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just"/>
                      <a:endParaRPr lang="ru-RU" sz="1800" b="1" i="0" u="none" strike="noStrike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just"/>
                      <a:r>
                        <a:rPr lang="ru-RU" sz="18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 </a:t>
                      </a:r>
                      <a:r>
                        <a:rPr lang="ru-RU" sz="18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задании 23 </a:t>
                      </a:r>
                      <a:r>
                        <a:rPr lang="ru-RU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из предложенного перечня необходимо выбрать два вещества, взаимодействие с которыми отражает химические свойства указанного в условии задания вещества, и составить с ними два уравнения реакций. </a:t>
                      </a:r>
                    </a:p>
                    <a:p>
                      <a:pPr algn="just"/>
                      <a:r>
                        <a:rPr lang="ru-RU" sz="18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Задание 24 </a:t>
                      </a:r>
                      <a:r>
                        <a:rPr lang="ru-RU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предполагает проведение двух реакций, соответствующих составленным уравнениям реакций.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6011906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41363" y="0"/>
            <a:ext cx="8388350" cy="974725"/>
          </a:xfrm>
        </p:spPr>
        <p:txBody>
          <a:bodyPr/>
          <a:lstStyle/>
          <a:p>
            <a:pPr>
              <a:defRPr/>
            </a:pPr>
            <a:r>
              <a:rPr lang="ru-RU" dirty="0"/>
              <a:t>Математика ГВЭ-9</a:t>
            </a:r>
            <a:endParaRPr dirty="0"/>
          </a:p>
        </p:txBody>
      </p:sp>
      <p:pic>
        <p:nvPicPr>
          <p:cNvPr id="11293" name="Picture 2" descr="D:\ЕГЭ 2016\Инфографика\Картинки\Логотип МОнн_new сЁЁЁЁЁЁЁЁЁЁЁЁЁЁ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42275" y="0"/>
            <a:ext cx="1101725" cy="931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/>
          </p:nvPr>
        </p:nvGraphicFramePr>
        <p:xfrm>
          <a:off x="0" y="974725"/>
          <a:ext cx="9129712" cy="5856436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274704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38266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68123">
                <a:tc>
                  <a:txBody>
                    <a:bodyPr/>
                    <a:lstStyle/>
                    <a:p>
                      <a:r>
                        <a:rPr lang="ru-RU" dirty="0"/>
                        <a:t>Предмет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Математика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8441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>
                          <a:effectLst/>
                        </a:rPr>
                        <a:t>Продолжительность экзамена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Письменная форма - 3</a:t>
                      </a:r>
                      <a:r>
                        <a:rPr lang="ru-RU" sz="1800" b="1" baseline="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часа 55 минут (235 минут)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baseline="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Устная форма – 1 час (60 минут)</a:t>
                      </a:r>
                      <a:endParaRPr lang="ru-RU" sz="18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43640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altLang="ru-RU" sz="1800" dirty="0"/>
                        <a:t>Средства обучения и воспитания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Линейка, не содержащая справочной информации, для построения чертежей и рисунков; справочные материалы, содержащие основные формулы курса математики образовательной программы основного общего образования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30289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>
                          <a:effectLst/>
                        </a:rPr>
                        <a:t>Изменения в КИМ ГВЭ-9 2020 г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dirty="0"/>
                        <a:t>Изменения в структуре и содержании экзаменационных материалов отсутствуют. </a:t>
                      </a:r>
                      <a:endParaRPr lang="ru-RU" sz="1800" b="0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ru-RU" sz="1800" b="0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94094599"/>
      </p:ext>
    </p:extLst>
  </p:cSld>
  <p:clrMapOvr>
    <a:masterClrMapping/>
  </p:clrMapOvr>
  <p:transition spd="med">
    <p:fad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41363" y="0"/>
            <a:ext cx="8388350" cy="974725"/>
          </a:xfrm>
        </p:spPr>
        <p:txBody>
          <a:bodyPr/>
          <a:lstStyle/>
          <a:p>
            <a:pPr>
              <a:defRPr/>
            </a:pPr>
            <a:r>
              <a:rPr lang="ru-RU" dirty="0" smtClean="0"/>
              <a:t>Русский язык </a:t>
            </a:r>
            <a:r>
              <a:rPr lang="ru-RU" dirty="0"/>
              <a:t>ГВЭ-9</a:t>
            </a:r>
            <a:endParaRPr dirty="0"/>
          </a:p>
        </p:txBody>
      </p:sp>
      <p:pic>
        <p:nvPicPr>
          <p:cNvPr id="11293" name="Picture 2" descr="D:\ЕГЭ 2016\Инфографика\Картинки\Логотип МОнн_new сЁЁЁЁЁЁЁЁЁЁЁЁЁЁ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42275" y="0"/>
            <a:ext cx="1101725" cy="931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/>
          </p:nvPr>
        </p:nvGraphicFramePr>
        <p:xfrm>
          <a:off x="0" y="974725"/>
          <a:ext cx="9129712" cy="5791835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274704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38266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68123">
                <a:tc>
                  <a:txBody>
                    <a:bodyPr/>
                    <a:lstStyle/>
                    <a:p>
                      <a:r>
                        <a:rPr lang="ru-RU" dirty="0"/>
                        <a:t>Предмет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Русский</a:t>
                      </a:r>
                      <a:r>
                        <a:rPr lang="ru-RU" baseline="0" dirty="0" smtClean="0"/>
                        <a:t> язык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8441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>
                          <a:effectLst/>
                        </a:rPr>
                        <a:t>Продолжительность экзамена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Письменная форма - 3</a:t>
                      </a:r>
                      <a:r>
                        <a:rPr lang="ru-RU" sz="1800" b="1" baseline="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часа 55 минут (235 минут)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43640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altLang="ru-RU" sz="1800" dirty="0"/>
                        <a:t>Средства обучения и воспитания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При проведении ГВЭ-9 по русскому языку в письменной форме используются орфографические и толковые словари. </a:t>
                      </a:r>
                      <a:endParaRPr lang="ru-RU" sz="1800" b="0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30289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>
                          <a:effectLst/>
                        </a:rPr>
                        <a:t>Изменения в КИМ ГВЭ-9 2020 г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dirty="0" smtClean="0"/>
                        <a:t>Изменения в структуре и содержании экзаменационных материалов в 2020 г. отсутствуют. </a:t>
                      </a:r>
                      <a:endParaRPr lang="ru-RU" sz="1800" b="0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90052927"/>
      </p:ext>
    </p:extLst>
  </p:cSld>
  <p:clrMapOvr>
    <a:masterClrMapping/>
  </p:clrMapOvr>
  <p:transition spd="med">
    <p:fad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36550" y="2778125"/>
            <a:ext cx="8793163" cy="1712913"/>
          </a:xfrm>
        </p:spPr>
        <p:txBody>
          <a:bodyPr/>
          <a:lstStyle/>
          <a:p>
            <a:pPr algn="ctr">
              <a:defRPr/>
            </a:pPr>
            <a:r>
              <a:rPr lang="ru-RU" sz="4000" dirty="0" smtClean="0">
                <a:solidFill>
                  <a:schemeClr val="bg2">
                    <a:lumMod val="50000"/>
                  </a:schemeClr>
                </a:solidFill>
              </a:rPr>
              <a:t>Желаем успехов!</a:t>
            </a:r>
            <a:endParaRPr lang="ru-RU" sz="4000" dirty="0">
              <a:solidFill>
                <a:schemeClr val="bg2">
                  <a:lumMod val="50000"/>
                </a:schemeClr>
              </a:solidFill>
            </a:endParaRPr>
          </a:p>
        </p:txBody>
      </p:sp>
      <p:pic>
        <p:nvPicPr>
          <p:cNvPr id="19460" name="Picture 2" descr="D:\ЕГЭ 2016\Инфографика\Картинки\Логотип МОнн_new сЁЁЁЁЁЁЁЁЁЁЁЁЁЁ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42275" y="0"/>
            <a:ext cx="1101725" cy="931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9" name="Picture 2" descr="D:\ЕГЭ 2016\Инфографика\Картинки\Логотип МОнн_new сЁЁЁЁЁЁЁЁЁЁЁЁЁЁ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42275" y="0"/>
            <a:ext cx="1101725" cy="931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Источник информации</a:t>
            </a:r>
            <a:endParaRPr lang="ru-RU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84" y="975215"/>
            <a:ext cx="9121116" cy="5369056"/>
          </a:xfrm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5" name="TextBox 1034"/>
          <p:cNvSpPr txBox="1"/>
          <p:nvPr/>
        </p:nvSpPr>
        <p:spPr>
          <a:xfrm>
            <a:off x="140397" y="251450"/>
            <a:ext cx="91440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000" b="1" dirty="0">
                <a:solidFill>
                  <a:srgbClr val="002060"/>
                </a:solidFill>
              </a:rPr>
              <a:t>Изменения в КИМ ОГЭ 2020 года</a:t>
            </a:r>
            <a:endParaRPr lang="ru-RU" sz="3000" b="1" dirty="0">
              <a:solidFill>
                <a:srgbClr val="002060"/>
              </a:solidFill>
            </a:endParaRPr>
          </a:p>
        </p:txBody>
      </p:sp>
      <p:grpSp>
        <p:nvGrpSpPr>
          <p:cNvPr id="15" name="Группа 14"/>
          <p:cNvGrpSpPr/>
          <p:nvPr/>
        </p:nvGrpSpPr>
        <p:grpSpPr>
          <a:xfrm>
            <a:off x="578498" y="1382003"/>
            <a:ext cx="8229599" cy="5037458"/>
            <a:chOff x="1578938" y="1965432"/>
            <a:chExt cx="8531539" cy="4848791"/>
          </a:xfrm>
        </p:grpSpPr>
        <p:grpSp>
          <p:nvGrpSpPr>
            <p:cNvPr id="6" name="Группа 5"/>
            <p:cNvGrpSpPr/>
            <p:nvPr/>
          </p:nvGrpSpPr>
          <p:grpSpPr>
            <a:xfrm>
              <a:off x="1578938" y="1965432"/>
              <a:ext cx="8531539" cy="4555132"/>
              <a:chOff x="1151941" y="1095571"/>
              <a:chExt cx="8531539" cy="4555132"/>
            </a:xfrm>
          </p:grpSpPr>
          <p:grpSp>
            <p:nvGrpSpPr>
              <p:cNvPr id="4" name="Группа 3"/>
              <p:cNvGrpSpPr/>
              <p:nvPr/>
            </p:nvGrpSpPr>
            <p:grpSpPr>
              <a:xfrm>
                <a:off x="5697587" y="1117446"/>
                <a:ext cx="3985893" cy="1992546"/>
                <a:chOff x="3144887" y="2608029"/>
                <a:chExt cx="3985893" cy="1992546"/>
              </a:xfrm>
            </p:grpSpPr>
            <p:sp>
              <p:nvSpPr>
                <p:cNvPr id="2" name="Прямоугольник с двумя скругленными противолежащими углами 1"/>
                <p:cNvSpPr/>
                <p:nvPr/>
              </p:nvSpPr>
              <p:spPr>
                <a:xfrm>
                  <a:off x="3144887" y="2608029"/>
                  <a:ext cx="3985893" cy="1992546"/>
                </a:xfrm>
                <a:prstGeom prst="round2DiagRect">
                  <a:avLst>
                    <a:gd name="adj1" fmla="val 50000"/>
                    <a:gd name="adj2" fmla="val 956"/>
                  </a:avLst>
                </a:prstGeom>
                <a:solidFill>
                  <a:srgbClr val="D3CCC6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29" name="Прямоугольник с двумя скругленными противолежащими углами 28"/>
                <p:cNvSpPr/>
                <p:nvPr/>
              </p:nvSpPr>
              <p:spPr>
                <a:xfrm>
                  <a:off x="3220268" y="2676524"/>
                  <a:ext cx="3835129" cy="1865079"/>
                </a:xfrm>
                <a:prstGeom prst="round2DiagRect">
                  <a:avLst>
                    <a:gd name="adj1" fmla="val 50000"/>
                    <a:gd name="adj2" fmla="val 956"/>
                  </a:avLst>
                </a:prstGeom>
                <a:noFill/>
                <a:ln w="28575">
                  <a:solidFill>
                    <a:schemeClr val="bg1"/>
                  </a:solidFill>
                  <a:prstDash val="sysDot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</p:grpSp>
          <p:grpSp>
            <p:nvGrpSpPr>
              <p:cNvPr id="31" name="Группа 30"/>
              <p:cNvGrpSpPr/>
              <p:nvPr/>
            </p:nvGrpSpPr>
            <p:grpSpPr>
              <a:xfrm flipH="1">
                <a:off x="5697585" y="3650105"/>
                <a:ext cx="3985893" cy="1992546"/>
                <a:chOff x="3144887" y="2608029"/>
                <a:chExt cx="3985893" cy="1992546"/>
              </a:xfrm>
              <a:solidFill>
                <a:srgbClr val="FB9C52"/>
              </a:solidFill>
            </p:grpSpPr>
            <p:sp>
              <p:nvSpPr>
                <p:cNvPr id="32" name="Прямоугольник с двумя скругленными противолежащими углами 31"/>
                <p:cNvSpPr/>
                <p:nvPr/>
              </p:nvSpPr>
              <p:spPr>
                <a:xfrm>
                  <a:off x="3144887" y="2608029"/>
                  <a:ext cx="3985893" cy="1992546"/>
                </a:xfrm>
                <a:prstGeom prst="round2DiagRect">
                  <a:avLst>
                    <a:gd name="adj1" fmla="val 50000"/>
                    <a:gd name="adj2" fmla="val 956"/>
                  </a:avLst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33" name="Прямоугольник с двумя скругленными противолежащими углами 32"/>
                <p:cNvSpPr/>
                <p:nvPr/>
              </p:nvSpPr>
              <p:spPr>
                <a:xfrm>
                  <a:off x="3220268" y="2676524"/>
                  <a:ext cx="3835129" cy="1865079"/>
                </a:xfrm>
                <a:prstGeom prst="round2DiagRect">
                  <a:avLst>
                    <a:gd name="adj1" fmla="val 50000"/>
                    <a:gd name="adj2" fmla="val 956"/>
                  </a:avLst>
                </a:prstGeom>
                <a:grpFill/>
                <a:ln w="28575">
                  <a:solidFill>
                    <a:schemeClr val="bg1"/>
                  </a:solidFill>
                  <a:prstDash val="sysDot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</p:grpSp>
          <p:grpSp>
            <p:nvGrpSpPr>
              <p:cNvPr id="34" name="Группа 33"/>
              <p:cNvGrpSpPr/>
              <p:nvPr/>
            </p:nvGrpSpPr>
            <p:grpSpPr>
              <a:xfrm>
                <a:off x="1151941" y="3658157"/>
                <a:ext cx="3985893" cy="1992546"/>
                <a:chOff x="3144887" y="2608029"/>
                <a:chExt cx="3985893" cy="1992546"/>
              </a:xfrm>
              <a:solidFill>
                <a:srgbClr val="D3CCC6"/>
              </a:solidFill>
            </p:grpSpPr>
            <p:sp>
              <p:nvSpPr>
                <p:cNvPr id="35" name="Прямоугольник с двумя скругленными противолежащими углами 34"/>
                <p:cNvSpPr/>
                <p:nvPr/>
              </p:nvSpPr>
              <p:spPr>
                <a:xfrm>
                  <a:off x="3144887" y="2608029"/>
                  <a:ext cx="3985893" cy="1992546"/>
                </a:xfrm>
                <a:prstGeom prst="round2DiagRect">
                  <a:avLst>
                    <a:gd name="adj1" fmla="val 50000"/>
                    <a:gd name="adj2" fmla="val 956"/>
                  </a:avLst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36" name="Прямоугольник с двумя скругленными противолежащими углами 35"/>
                <p:cNvSpPr/>
                <p:nvPr/>
              </p:nvSpPr>
              <p:spPr>
                <a:xfrm>
                  <a:off x="3220268" y="2676524"/>
                  <a:ext cx="3835129" cy="1865079"/>
                </a:xfrm>
                <a:prstGeom prst="round2DiagRect">
                  <a:avLst>
                    <a:gd name="adj1" fmla="val 50000"/>
                    <a:gd name="adj2" fmla="val 956"/>
                  </a:avLst>
                </a:prstGeom>
                <a:grpFill/>
                <a:ln w="28575">
                  <a:solidFill>
                    <a:schemeClr val="bg1"/>
                  </a:solidFill>
                  <a:prstDash val="sysDot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</p:grpSp>
          <p:grpSp>
            <p:nvGrpSpPr>
              <p:cNvPr id="40" name="Группа 39"/>
              <p:cNvGrpSpPr/>
              <p:nvPr/>
            </p:nvGrpSpPr>
            <p:grpSpPr>
              <a:xfrm flipV="1">
                <a:off x="1151941" y="1095571"/>
                <a:ext cx="3985893" cy="1992546"/>
                <a:chOff x="3144887" y="2608029"/>
                <a:chExt cx="3985893" cy="1992546"/>
              </a:xfrm>
              <a:solidFill>
                <a:srgbClr val="FB9C52"/>
              </a:solidFill>
            </p:grpSpPr>
            <p:sp>
              <p:nvSpPr>
                <p:cNvPr id="41" name="Прямоугольник с двумя скругленными противолежащими углами 40"/>
                <p:cNvSpPr/>
                <p:nvPr/>
              </p:nvSpPr>
              <p:spPr>
                <a:xfrm>
                  <a:off x="3144887" y="2608029"/>
                  <a:ext cx="3985893" cy="1992546"/>
                </a:xfrm>
                <a:prstGeom prst="round2DiagRect">
                  <a:avLst>
                    <a:gd name="adj1" fmla="val 50000"/>
                    <a:gd name="adj2" fmla="val 956"/>
                  </a:avLst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42" name="Прямоугольник с двумя скругленными противолежащими углами 41"/>
                <p:cNvSpPr/>
                <p:nvPr/>
              </p:nvSpPr>
              <p:spPr>
                <a:xfrm>
                  <a:off x="3220268" y="2676524"/>
                  <a:ext cx="3835129" cy="1865079"/>
                </a:xfrm>
                <a:prstGeom prst="round2DiagRect">
                  <a:avLst>
                    <a:gd name="adj1" fmla="val 50000"/>
                    <a:gd name="adj2" fmla="val 956"/>
                  </a:avLst>
                </a:prstGeom>
                <a:grpFill/>
                <a:ln w="28575">
                  <a:solidFill>
                    <a:schemeClr val="bg1"/>
                  </a:solidFill>
                  <a:prstDash val="sysDot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</p:grpSp>
          <p:sp>
            <p:nvSpPr>
              <p:cNvPr id="5" name="Овал 4"/>
              <p:cNvSpPr/>
              <p:nvPr/>
            </p:nvSpPr>
            <p:spPr>
              <a:xfrm>
                <a:off x="5066485" y="3051020"/>
                <a:ext cx="281190" cy="262478"/>
              </a:xfrm>
              <a:prstGeom prst="ellipse">
                <a:avLst/>
              </a:prstGeom>
              <a:noFill/>
              <a:ln w="28575">
                <a:solidFill>
                  <a:srgbClr val="FB9C5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ru-RU" sz="1200" b="1" dirty="0">
                    <a:solidFill>
                      <a:srgbClr val="585656"/>
                    </a:solidFill>
                  </a:rPr>
                  <a:t>1</a:t>
                </a:r>
                <a:endParaRPr lang="ru-RU" sz="1200" b="1" dirty="0">
                  <a:solidFill>
                    <a:srgbClr val="585656"/>
                  </a:solidFill>
                </a:endParaRPr>
              </a:p>
            </p:txBody>
          </p:sp>
          <p:sp>
            <p:nvSpPr>
              <p:cNvPr id="43" name="Овал 42"/>
              <p:cNvSpPr/>
              <p:nvPr/>
            </p:nvSpPr>
            <p:spPr>
              <a:xfrm>
                <a:off x="5464312" y="3432776"/>
                <a:ext cx="281190" cy="262478"/>
              </a:xfrm>
              <a:prstGeom prst="ellipse">
                <a:avLst/>
              </a:prstGeom>
              <a:noFill/>
              <a:ln w="28575">
                <a:solidFill>
                  <a:srgbClr val="FB9C5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ru-RU" b="1" dirty="0" smtClean="0">
                    <a:solidFill>
                      <a:srgbClr val="585656"/>
                    </a:solidFill>
                  </a:rPr>
                  <a:t>3</a:t>
                </a:r>
              </a:p>
            </p:txBody>
          </p:sp>
          <p:sp>
            <p:nvSpPr>
              <p:cNvPr id="44" name="Овал 43"/>
              <p:cNvSpPr/>
              <p:nvPr/>
            </p:nvSpPr>
            <p:spPr>
              <a:xfrm>
                <a:off x="5070251" y="3432776"/>
                <a:ext cx="281190" cy="262478"/>
              </a:xfrm>
              <a:prstGeom prst="ellipse">
                <a:avLst/>
              </a:prstGeom>
              <a:noFill/>
              <a:ln w="28575">
                <a:solidFill>
                  <a:srgbClr val="D3CCC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ru-RU" b="1" dirty="0" smtClean="0">
                    <a:solidFill>
                      <a:srgbClr val="585656"/>
                    </a:solidFill>
                  </a:rPr>
                  <a:t>4</a:t>
                </a:r>
              </a:p>
            </p:txBody>
          </p:sp>
          <p:sp>
            <p:nvSpPr>
              <p:cNvPr id="46" name="Овал 45"/>
              <p:cNvSpPr/>
              <p:nvPr/>
            </p:nvSpPr>
            <p:spPr>
              <a:xfrm>
                <a:off x="5464312" y="3051020"/>
                <a:ext cx="281190" cy="262478"/>
              </a:xfrm>
              <a:prstGeom prst="ellipse">
                <a:avLst/>
              </a:prstGeom>
              <a:noFill/>
              <a:ln w="28575">
                <a:solidFill>
                  <a:srgbClr val="D3CCC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ru-RU" b="1" dirty="0" smtClean="0">
                    <a:solidFill>
                      <a:srgbClr val="585656"/>
                    </a:solidFill>
                  </a:rPr>
                  <a:t>2</a:t>
                </a:r>
              </a:p>
            </p:txBody>
          </p:sp>
        </p:grpSp>
        <p:sp>
          <p:nvSpPr>
            <p:cNvPr id="45" name="TextBox 44"/>
            <p:cNvSpPr txBox="1"/>
            <p:nvPr/>
          </p:nvSpPr>
          <p:spPr>
            <a:xfrm>
              <a:off x="6375837" y="2137195"/>
              <a:ext cx="3483379" cy="20313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buClr>
                  <a:srgbClr val="D3CCC6"/>
                </a:buClr>
              </a:pPr>
              <a:r>
                <a:rPr lang="ru-RU" b="1" dirty="0"/>
                <a:t>приоритетными</a:t>
              </a:r>
              <a:r>
                <a:rPr lang="ru-RU" sz="1500" dirty="0"/>
                <a:t> становятся задания на объяснение, аргументацию, интеграцию, сравнение, классификацию и оценку</a:t>
              </a:r>
              <a:endParaRPr lang="ru-RU" sz="1500" dirty="0"/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6253177" y="4647128"/>
              <a:ext cx="3606039" cy="20928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buClr>
                  <a:srgbClr val="FEAC00"/>
                </a:buClr>
              </a:pPr>
              <a:r>
                <a:rPr lang="ru-RU" b="1" dirty="0"/>
                <a:t>смысловое</a:t>
              </a:r>
              <a:r>
                <a:rPr lang="ru-RU" sz="1500" dirty="0"/>
                <a:t> чтение – в КИМ по всем предметам (поиск, интерпретация и оценка информации для решения </a:t>
              </a:r>
              <a:r>
                <a:rPr lang="ru-RU" b="1" dirty="0"/>
                <a:t>проблемных </a:t>
              </a:r>
              <a:r>
                <a:rPr lang="ru-RU" sz="1500" dirty="0"/>
                <a:t>ситуаций)</a:t>
              </a:r>
              <a:endParaRPr lang="ru-RU" sz="1500" dirty="0"/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1638509" y="2127043"/>
              <a:ext cx="3809701" cy="178510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buClr>
                  <a:srgbClr val="FB9C52"/>
                </a:buClr>
              </a:pPr>
              <a:r>
                <a:rPr lang="ru-RU" sz="1500" dirty="0"/>
                <a:t>оценка </a:t>
              </a:r>
              <a:r>
                <a:rPr lang="ru-RU" sz="1500" dirty="0" err="1"/>
                <a:t>сформированности</a:t>
              </a:r>
              <a:r>
                <a:rPr lang="ru-RU" sz="1500" dirty="0"/>
                <a:t> </a:t>
              </a:r>
              <a:r>
                <a:rPr lang="ru-RU" b="1" dirty="0"/>
                <a:t>комплекса</a:t>
              </a:r>
              <a:r>
                <a:rPr lang="ru-RU" sz="1500" dirty="0"/>
                <a:t> учебных действий, обеспечивается оценка </a:t>
              </a:r>
              <a:r>
                <a:rPr lang="ru-RU" b="1" dirty="0" err="1"/>
                <a:t>метапредметных</a:t>
              </a:r>
              <a:r>
                <a:rPr lang="ru-RU" sz="1500" dirty="0"/>
                <a:t> результатов</a:t>
              </a:r>
              <a:endParaRPr lang="ru-RU" sz="1500" dirty="0"/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1654319" y="4598232"/>
              <a:ext cx="3875629" cy="221599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buClr>
                  <a:srgbClr val="585656"/>
                </a:buClr>
              </a:pPr>
              <a:r>
                <a:rPr lang="ru-RU" sz="1500" dirty="0"/>
                <a:t>акцент на </a:t>
              </a:r>
              <a:r>
                <a:rPr lang="ru-RU" b="1" dirty="0"/>
                <a:t>практико-ориентированные </a:t>
              </a:r>
              <a:r>
                <a:rPr lang="ru-RU" sz="1500" dirty="0"/>
                <a:t>задания,</a:t>
              </a:r>
              <a:r>
                <a:rPr lang="ru-RU" b="1" dirty="0"/>
                <a:t> </a:t>
              </a:r>
              <a:r>
                <a:rPr lang="ru-RU" sz="1500" dirty="0"/>
                <a:t>оценивающие способность </a:t>
              </a:r>
              <a:r>
                <a:rPr lang="ru-RU" b="1" dirty="0"/>
                <a:t>использовать</a:t>
              </a:r>
              <a:r>
                <a:rPr lang="ru-RU" sz="1500" dirty="0"/>
                <a:t> полученные знания в повседневности</a:t>
              </a:r>
              <a:endParaRPr lang="ru-RU" sz="1500" dirty="0"/>
            </a:p>
          </p:txBody>
        </p:sp>
      </p:grpSp>
      <p:pic>
        <p:nvPicPr>
          <p:cNvPr id="1026" name="Picture 2" descr="Картинки по запросу фипи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36828"/>
            <a:ext cx="1269698" cy="11305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536415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41363" y="0"/>
            <a:ext cx="8388350" cy="974725"/>
          </a:xfrm>
        </p:spPr>
        <p:txBody>
          <a:bodyPr/>
          <a:lstStyle/>
          <a:p>
            <a:pPr>
              <a:defRPr/>
            </a:pPr>
            <a:r>
              <a:rPr lang="ru-RU" dirty="0" smtClean="0"/>
              <a:t>Математика ОГЭ</a:t>
            </a:r>
            <a:endParaRPr dirty="0"/>
          </a:p>
        </p:txBody>
      </p:sp>
      <p:pic>
        <p:nvPicPr>
          <p:cNvPr id="11293" name="Picture 2" descr="D:\ЕГЭ 2016\Инфографика\Картинки\Логотип МОнн_new сЁЁЁЁЁЁЁЁЁЁЁЁЁЁ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42275" y="0"/>
            <a:ext cx="1101725" cy="931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02421403"/>
              </p:ext>
            </p:extLst>
          </p:nvPr>
        </p:nvGraphicFramePr>
        <p:xfrm>
          <a:off x="0" y="974725"/>
          <a:ext cx="9129712" cy="5856436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2747048"/>
                <a:gridCol w="6382664"/>
              </a:tblGrid>
              <a:tr h="368123">
                <a:tc>
                  <a:txBody>
                    <a:bodyPr/>
                    <a:lstStyle/>
                    <a:p>
                      <a:r>
                        <a:rPr lang="ru-RU" dirty="0" smtClean="0"/>
                        <a:t>Предмет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Математика</a:t>
                      </a:r>
                      <a:endParaRPr lang="ru-RU" dirty="0"/>
                    </a:p>
                  </a:txBody>
                  <a:tcPr/>
                </a:tc>
              </a:tr>
              <a:tr h="68441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effectLst/>
                        </a:rPr>
                        <a:t>Продолжительность экзамена</a:t>
                      </a:r>
                      <a:endParaRPr lang="ru-RU" sz="18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ru-RU" sz="1800" b="1" baseline="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часа 55 минут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baseline="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(235 минут) </a:t>
                      </a:r>
                      <a:endParaRPr lang="ru-RU" sz="1800" b="1" dirty="0" smtClean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143640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altLang="ru-RU" sz="1800" dirty="0" smtClean="0"/>
                        <a:t>Средства обучения и воспитания</a:t>
                      </a:r>
                      <a:endParaRPr lang="ru-RU" sz="18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Линейка, не содержащая справочной информации, для построения чертежей и рисунков; справочные</a:t>
                      </a:r>
                    </a:p>
                    <a:p>
                      <a:pPr algn="just"/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материалы, содержащие основные формулы курса математики образовательной программы основного общего образования</a:t>
                      </a:r>
                      <a:endParaRPr lang="ru-RU" sz="1800" b="0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30289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effectLst/>
                        </a:rPr>
                        <a:t>Изменения в КИМ ОГЭ 2020 г</a:t>
                      </a:r>
                      <a:endParaRPr lang="ru-RU" sz="18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 КИМ включён новый блок </a:t>
                      </a:r>
                      <a:r>
                        <a:rPr lang="ru-RU" sz="18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практико-ориентированных заданий 1-5. 	</a:t>
                      </a:r>
                    </a:p>
                    <a:p>
                      <a:pPr algn="just">
                        <a:defRPr/>
                      </a:pPr>
                      <a:endParaRPr lang="ru-RU" dirty="0" smtClean="0"/>
                    </a:p>
                    <a:p>
                      <a:pPr algn="just">
                        <a:defRPr/>
                      </a:pPr>
                      <a:r>
                        <a:rPr lang="ru-RU" b="1" dirty="0" smtClean="0"/>
                        <a:t>Из КИМ исключены задания: </a:t>
                      </a:r>
                    </a:p>
                    <a:p>
                      <a:pPr algn="just">
                        <a:defRPr/>
                      </a:pPr>
                      <a:r>
                        <a:rPr lang="ru-RU" dirty="0" smtClean="0"/>
                        <a:t>2 (Табличная задача); 5 (График реальной зависимости); 7 (Задача на проценты); 8 (Диаграмма); 15 (Практическая задача по геометрии).</a:t>
                      </a:r>
                    </a:p>
                    <a:p>
                      <a:endParaRPr lang="ru-RU" sz="1800" b="0" i="0" u="none" strike="noStrike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68911255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41363" y="0"/>
            <a:ext cx="8388350" cy="974725"/>
          </a:xfrm>
        </p:spPr>
        <p:txBody>
          <a:bodyPr/>
          <a:lstStyle/>
          <a:p>
            <a:pPr>
              <a:defRPr/>
            </a:pPr>
            <a:r>
              <a:rPr lang="ru-RU" dirty="0" smtClean="0"/>
              <a:t>Русский язык ОГЭ</a:t>
            </a:r>
            <a:endParaRPr dirty="0"/>
          </a:p>
        </p:txBody>
      </p:sp>
      <p:pic>
        <p:nvPicPr>
          <p:cNvPr id="11293" name="Picture 2" descr="D:\ЕГЭ 2016\Инфографика\Картинки\Логотип МОнн_new сЁЁЁЁЁЁЁЁЁЁЁЁЁЁ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42275" y="0"/>
            <a:ext cx="1101725" cy="931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77218790"/>
              </p:ext>
            </p:extLst>
          </p:nvPr>
        </p:nvGraphicFramePr>
        <p:xfrm>
          <a:off x="0" y="974725"/>
          <a:ext cx="9129712" cy="5824375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2747048"/>
                <a:gridCol w="6382664"/>
              </a:tblGrid>
              <a:tr h="439886">
                <a:tc>
                  <a:txBody>
                    <a:bodyPr/>
                    <a:lstStyle/>
                    <a:p>
                      <a:r>
                        <a:rPr lang="ru-RU" dirty="0" smtClean="0"/>
                        <a:t>Предмет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Русский язык</a:t>
                      </a:r>
                      <a:endParaRPr lang="ru-RU" dirty="0"/>
                    </a:p>
                  </a:txBody>
                  <a:tcPr/>
                </a:tc>
              </a:tr>
              <a:tr h="68983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effectLst/>
                        </a:rPr>
                        <a:t>Продолжительность экзамена</a:t>
                      </a:r>
                      <a:endParaRPr lang="ru-RU" sz="18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ru-RU" sz="1800" b="1" baseline="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часа 55 минут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baseline="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(235 минут) </a:t>
                      </a:r>
                      <a:endParaRPr lang="ru-RU" sz="1800" b="1" dirty="0" smtClean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71533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altLang="ru-RU" sz="1800" dirty="0" smtClean="0"/>
                        <a:t>Средства обучения и воспитания</a:t>
                      </a:r>
                      <a:endParaRPr lang="ru-RU" sz="18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Орфографические</a:t>
                      </a:r>
                      <a:r>
                        <a:rPr lang="ru-RU" baseline="0" dirty="0" smtClean="0"/>
                        <a:t> словари, позволяющие устанавливать нормативное написание слов</a:t>
                      </a:r>
                      <a:endParaRPr lang="ru-RU" dirty="0"/>
                    </a:p>
                  </a:txBody>
                  <a:tcPr/>
                </a:tc>
              </a:tr>
              <a:tr h="394677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effectLst/>
                        </a:rPr>
                        <a:t>Изменения в КИМ ОГЭ 2020 г</a:t>
                      </a:r>
                      <a:endParaRPr lang="ru-RU" sz="18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just">
                        <a:buFontTx/>
                        <a:buChar char="-"/>
                      </a:pPr>
                      <a:r>
                        <a:rPr lang="ru-RU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количество заданий изменилось </a:t>
                      </a:r>
                      <a:r>
                        <a:rPr lang="ru-RU" sz="18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 15 до 9</a:t>
                      </a:r>
                      <a:r>
                        <a:rPr lang="ru-RU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;</a:t>
                      </a:r>
                    </a:p>
                    <a:p>
                      <a:pPr marL="285750" indent="-285750" algn="just">
                        <a:buFontTx/>
                        <a:buChar char="-"/>
                      </a:pPr>
                      <a:r>
                        <a:rPr lang="ru-RU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первичный балл изменён </a:t>
                      </a:r>
                      <a:r>
                        <a:rPr lang="ru-RU" sz="18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 39 до 33</a:t>
                      </a:r>
                      <a:r>
                        <a:rPr lang="ru-RU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;</a:t>
                      </a:r>
                    </a:p>
                    <a:p>
                      <a:pPr marL="285750" indent="-285750" algn="just">
                        <a:buFontTx/>
                        <a:buChar char="-"/>
                      </a:pPr>
                      <a:r>
                        <a:rPr lang="ru-RU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Сохранены </a:t>
                      </a:r>
                      <a:r>
                        <a:rPr lang="ru-RU" sz="18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задание 1 </a:t>
                      </a:r>
                      <a:r>
                        <a:rPr lang="ru-RU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(изложение) и альтернативные </a:t>
                      </a:r>
                      <a:r>
                        <a:rPr lang="ru-RU" sz="18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задания (9.1; 9.2; 9.3), </a:t>
                      </a:r>
                      <a:r>
                        <a:rPr lang="ru-RU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система оценивания ответов на них;</a:t>
                      </a:r>
                    </a:p>
                    <a:p>
                      <a:pPr marL="285750" indent="-285750" algn="just">
                        <a:buFontTx/>
                        <a:buChar char="-"/>
                      </a:pPr>
                      <a:r>
                        <a:rPr lang="ru-RU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изменилась жанровая специфика текста для изложения;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Предполагается выполнение экзаменуемым различных видов анализа языкового материала (7 заданий в части 2). 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 задания </a:t>
                      </a:r>
                      <a:r>
                        <a:rPr lang="ru-RU" sz="16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(задания 2–5) </a:t>
                      </a:r>
                      <a:r>
                        <a:rPr lang="ru-RU" sz="16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проверяют умение выполнять орфографический, пунктуационный, грамматический анализ; 3 задания </a:t>
                      </a:r>
                      <a:r>
                        <a:rPr lang="ru-RU" sz="16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(задания 6–8)</a:t>
                      </a:r>
                      <a:r>
                        <a:rPr lang="ru-RU" sz="16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нацелены на анализ текста.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44094860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41363" y="0"/>
            <a:ext cx="8388350" cy="974725"/>
          </a:xfrm>
        </p:spPr>
        <p:txBody>
          <a:bodyPr/>
          <a:lstStyle/>
          <a:p>
            <a:pPr>
              <a:defRPr/>
            </a:pPr>
            <a:r>
              <a:rPr lang="ru-RU" dirty="0" smtClean="0"/>
              <a:t>Русский </a:t>
            </a:r>
            <a:r>
              <a:rPr lang="ru-RU" dirty="0" smtClean="0"/>
              <a:t>язык (</a:t>
            </a:r>
            <a:r>
              <a:rPr lang="ru-RU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Устная форма) </a:t>
            </a:r>
            <a:r>
              <a:rPr lang="ru-RU" dirty="0" smtClean="0"/>
              <a:t> </a:t>
            </a:r>
            <a:endParaRPr dirty="0"/>
          </a:p>
        </p:txBody>
      </p:sp>
      <p:pic>
        <p:nvPicPr>
          <p:cNvPr id="11293" name="Picture 2" descr="D:\ЕГЭ 2016\Инфографика\Картинки\Логотип МОнн_new сЁЁЁЁЁЁЁЁЁЁЁЁЁЁ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42275" y="0"/>
            <a:ext cx="1101725" cy="931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93424241"/>
              </p:ext>
            </p:extLst>
          </p:nvPr>
        </p:nvGraphicFramePr>
        <p:xfrm>
          <a:off x="0" y="974725"/>
          <a:ext cx="9129712" cy="5791835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274704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38266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68123">
                <a:tc>
                  <a:txBody>
                    <a:bodyPr/>
                    <a:lstStyle/>
                    <a:p>
                      <a:r>
                        <a:rPr lang="ru-RU" dirty="0"/>
                        <a:t>Предмет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Русский</a:t>
                      </a:r>
                      <a:r>
                        <a:rPr lang="ru-RU" baseline="0" dirty="0" smtClean="0"/>
                        <a:t> язык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8441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>
                          <a:effectLst/>
                        </a:rPr>
                        <a:t>Продолжительность экзамена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– </a:t>
                      </a:r>
                      <a:r>
                        <a:rPr lang="ru-RU" sz="1800" b="1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40 минут</a:t>
                      </a:r>
                      <a:endParaRPr lang="ru-RU" sz="1800" b="1" baseline="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43640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altLang="ru-RU" sz="1800" dirty="0"/>
                        <a:t>Средства обучения и воспитания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Дополнительные материалы и оборудование не используются</a:t>
                      </a:r>
                      <a:endParaRPr lang="ru-RU" sz="1800" b="0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30289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>
                          <a:effectLst/>
                        </a:rPr>
                        <a:t>Изменения в КИМ ГВЭ-9 2020 г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dirty="0" smtClean="0"/>
                        <a:t>Изменения в структуре и содержании экзаменационных материалов в 2020 г. отсутствуют. </a:t>
                      </a:r>
                      <a:endParaRPr lang="ru-RU" sz="1800" b="0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79667476"/>
      </p:ext>
    </p:extLst>
  </p:cSld>
  <p:clrMapOvr>
    <a:masterClrMapping/>
  </p:clrMapOvr>
  <p:transition spd="med"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41363" y="0"/>
            <a:ext cx="8388350" cy="974725"/>
          </a:xfrm>
        </p:spPr>
        <p:txBody>
          <a:bodyPr/>
          <a:lstStyle/>
          <a:p>
            <a:pPr>
              <a:defRPr/>
            </a:pPr>
            <a:r>
              <a:rPr lang="ru-RU" dirty="0" smtClean="0"/>
              <a:t>Обществознание</a:t>
            </a:r>
            <a:endParaRPr dirty="0"/>
          </a:p>
        </p:txBody>
      </p:sp>
      <p:pic>
        <p:nvPicPr>
          <p:cNvPr id="11293" name="Picture 2" descr="D:\ЕГЭ 2016\Инфографика\Картинки\Логотип МОнн_new сЁЁЁЁЁЁЁЁЁЁЁЁЁЁ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42275" y="0"/>
            <a:ext cx="1101725" cy="931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97229527"/>
              </p:ext>
            </p:extLst>
          </p:nvPr>
        </p:nvGraphicFramePr>
        <p:xfrm>
          <a:off x="0" y="974725"/>
          <a:ext cx="9129712" cy="5878119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2747048"/>
                <a:gridCol w="6382664"/>
              </a:tblGrid>
              <a:tr h="444520">
                <a:tc>
                  <a:txBody>
                    <a:bodyPr/>
                    <a:lstStyle/>
                    <a:p>
                      <a:r>
                        <a:rPr lang="ru-RU" dirty="0" smtClean="0"/>
                        <a:t>Предмет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Обществознание</a:t>
                      </a:r>
                      <a:endParaRPr lang="ru-RU" dirty="0"/>
                    </a:p>
                  </a:txBody>
                  <a:tcPr/>
                </a:tc>
              </a:tr>
              <a:tr h="62672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effectLst/>
                        </a:rPr>
                        <a:t>Продолжительность экзамена</a:t>
                      </a:r>
                      <a:endParaRPr lang="ru-RU" sz="18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ru-RU" sz="1800" b="1" baseline="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часа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baseline="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(180 минут) </a:t>
                      </a:r>
                      <a:endParaRPr lang="ru-RU" sz="1800" b="1" dirty="0" smtClean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72287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altLang="ru-RU" sz="1800" dirty="0" smtClean="0"/>
                        <a:t>Средства обучения и воспитания</a:t>
                      </a:r>
                      <a:endParaRPr lang="ru-RU" sz="18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98835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effectLst/>
                        </a:rPr>
                        <a:t>Изменения в КИМ ОГЭ 2020 г</a:t>
                      </a:r>
                      <a:endParaRPr lang="ru-RU" sz="18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just">
                        <a:buFontTx/>
                        <a:buChar char="-"/>
                      </a:pPr>
                      <a:r>
                        <a:rPr lang="ru-RU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количество заданий изменилось </a:t>
                      </a:r>
                      <a:r>
                        <a:rPr lang="ru-RU" sz="18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 31 до 24</a:t>
                      </a:r>
                      <a:r>
                        <a:rPr lang="ru-RU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;</a:t>
                      </a:r>
                    </a:p>
                    <a:p>
                      <a:pPr marL="285750" indent="-285750" algn="just">
                        <a:buFontTx/>
                        <a:buChar char="-"/>
                      </a:pPr>
                      <a:r>
                        <a:rPr lang="ru-RU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первичный балл изменён </a:t>
                      </a:r>
                      <a:r>
                        <a:rPr lang="ru-RU" sz="18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 39 до 35</a:t>
                      </a:r>
                      <a:r>
                        <a:rPr lang="ru-RU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;</a:t>
                      </a:r>
                    </a:p>
                    <a:p>
                      <a:pPr marL="285750" indent="-285750" algn="just">
                        <a:buFontTx/>
                        <a:buChar char="-"/>
                      </a:pPr>
                      <a:r>
                        <a:rPr lang="ru-RU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снято разделение заданий по частям на основе формы записи ответа;</a:t>
                      </a:r>
                    </a:p>
                    <a:p>
                      <a:pPr marL="285750" indent="-285750" algn="just">
                        <a:buFontTx/>
                        <a:buChar char="-"/>
                      </a:pPr>
                      <a:r>
                        <a:rPr lang="ru-RU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добавлены задания с кратким ответом двух типов;</a:t>
                      </a:r>
                    </a:p>
                    <a:p>
                      <a:pPr marL="285750" indent="-285750" algn="just">
                        <a:buFontTx/>
                        <a:buChar char="-"/>
                      </a:pPr>
                      <a:r>
                        <a:rPr lang="ru-RU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задание на различение фактов и мнений в социальной информации исключено из работы;</a:t>
                      </a:r>
                    </a:p>
                    <a:p>
                      <a:pPr marL="285750" indent="-285750" algn="just">
                        <a:buFontTx/>
                        <a:buChar char="-"/>
                      </a:pPr>
                      <a:r>
                        <a:rPr lang="ru-RU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добавлены 3 задания с развёрнутым ответом;</a:t>
                      </a:r>
                    </a:p>
                    <a:p>
                      <a:pPr marL="285750" indent="-285750" algn="just">
                        <a:buFontTx/>
                        <a:buChar char="-"/>
                      </a:pPr>
                      <a:r>
                        <a:rPr lang="ru-RU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сокращено с 6 до 4 задание мини-теста по тексту;</a:t>
                      </a:r>
                    </a:p>
                    <a:p>
                      <a:pPr marL="285750" indent="-285750" algn="just">
                        <a:buFontTx/>
                        <a:buChar char="-"/>
                      </a:pPr>
                      <a:r>
                        <a:rPr lang="ru-RU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усилена аналитическая составляющая КИМ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71399223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41363" y="0"/>
            <a:ext cx="8388350" cy="974725"/>
          </a:xfrm>
        </p:spPr>
        <p:txBody>
          <a:bodyPr/>
          <a:lstStyle/>
          <a:p>
            <a:pPr>
              <a:defRPr/>
            </a:pPr>
            <a:r>
              <a:rPr lang="ru-RU" dirty="0" smtClean="0"/>
              <a:t>История</a:t>
            </a:r>
            <a:endParaRPr dirty="0"/>
          </a:p>
        </p:txBody>
      </p:sp>
      <p:pic>
        <p:nvPicPr>
          <p:cNvPr id="11293" name="Picture 2" descr="D:\ЕГЭ 2016\Инфографика\Картинки\Логотип МОнн_new сЁЁЁЁЁЁЁЁЁЁЁЁЁЁ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42275" y="0"/>
            <a:ext cx="1101725" cy="931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90010856"/>
              </p:ext>
            </p:extLst>
          </p:nvPr>
        </p:nvGraphicFramePr>
        <p:xfrm>
          <a:off x="0" y="974725"/>
          <a:ext cx="9129712" cy="5848266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2747048"/>
                <a:gridCol w="6382664"/>
              </a:tblGrid>
              <a:tr h="444520">
                <a:tc>
                  <a:txBody>
                    <a:bodyPr/>
                    <a:lstStyle/>
                    <a:p>
                      <a:r>
                        <a:rPr lang="ru-RU" dirty="0" smtClean="0"/>
                        <a:t>Предмет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История</a:t>
                      </a:r>
                      <a:endParaRPr lang="ru-RU" dirty="0"/>
                    </a:p>
                  </a:txBody>
                  <a:tcPr/>
                </a:tc>
              </a:tr>
              <a:tr h="62672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effectLst/>
                        </a:rPr>
                        <a:t>Продолжительность экзамена</a:t>
                      </a:r>
                      <a:endParaRPr lang="ru-RU" sz="18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ru-RU" sz="1800" b="1" baseline="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часа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baseline="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(180 минут) </a:t>
                      </a:r>
                      <a:endParaRPr lang="ru-RU" sz="1800" b="1" dirty="0" smtClean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69301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altLang="ru-RU" sz="1800" dirty="0" smtClean="0"/>
                        <a:t>Средства обучения и воспитания</a:t>
                      </a:r>
                      <a:endParaRPr lang="ru-RU" sz="18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98835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effectLst/>
                        </a:rPr>
                        <a:t>Изменения в КИМ ОГЭ 2020 г</a:t>
                      </a:r>
                      <a:endParaRPr lang="ru-RU" sz="18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Модель КИМ соответствует линейной системе изучения истории на основе Историко-культурного стандарта. </a:t>
                      </a:r>
                    </a:p>
                    <a:p>
                      <a:pPr algn="just"/>
                      <a:r>
                        <a:rPr lang="ru-RU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Сохранены задания, которые были представлены в прежней модели (нумерация по новой модели: 2–5, 7, 11, 12, 20, 21). </a:t>
                      </a:r>
                    </a:p>
                    <a:p>
                      <a:pPr algn="just"/>
                      <a:r>
                        <a:rPr lang="ru-RU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</a:t>
                      </a:r>
                      <a:r>
                        <a:rPr lang="ru-RU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Добавлены задания на работу с исторической картой, на установление причинно-следственных связей; </a:t>
                      </a:r>
                    </a:p>
                    <a:p>
                      <a:pPr algn="just"/>
                      <a:r>
                        <a:rPr lang="ru-RU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 увеличено число заданий на основе визуальных источников исторической информации; </a:t>
                      </a:r>
                    </a:p>
                    <a:p>
                      <a:pPr algn="just"/>
                      <a:r>
                        <a:rPr lang="ru-RU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 расширен спектр аналитических заданий (нумерация по новой модели 6,10,18,19)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77172718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41363" y="0"/>
            <a:ext cx="8388350" cy="974725"/>
          </a:xfrm>
        </p:spPr>
        <p:txBody>
          <a:bodyPr/>
          <a:lstStyle/>
          <a:p>
            <a:pPr>
              <a:defRPr/>
            </a:pPr>
            <a:r>
              <a:rPr lang="ru-RU" dirty="0" smtClean="0"/>
              <a:t>Информатика</a:t>
            </a:r>
            <a:endParaRPr dirty="0"/>
          </a:p>
        </p:txBody>
      </p:sp>
      <p:pic>
        <p:nvPicPr>
          <p:cNvPr id="11293" name="Picture 2" descr="D:\ЕГЭ 2016\Инфографика\Картинки\Логотип МОнн_new сЁЁЁЁЁЁЁЁЁЁЁЁЁЁ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42275" y="0"/>
            <a:ext cx="1101725" cy="931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54518070"/>
              </p:ext>
            </p:extLst>
          </p:nvPr>
        </p:nvGraphicFramePr>
        <p:xfrm>
          <a:off x="0" y="974725"/>
          <a:ext cx="9129712" cy="5848266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2747048"/>
                <a:gridCol w="6382664"/>
              </a:tblGrid>
              <a:tr h="444520">
                <a:tc>
                  <a:txBody>
                    <a:bodyPr/>
                    <a:lstStyle/>
                    <a:p>
                      <a:r>
                        <a:rPr lang="ru-RU" dirty="0" smtClean="0"/>
                        <a:t>Предмет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Информатика</a:t>
                      </a:r>
                      <a:endParaRPr lang="ru-RU" dirty="0"/>
                    </a:p>
                  </a:txBody>
                  <a:tcPr/>
                </a:tc>
              </a:tr>
              <a:tr h="62672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effectLst/>
                        </a:rPr>
                        <a:t>Продолжительность экзамена</a:t>
                      </a:r>
                      <a:endParaRPr lang="ru-RU" sz="18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ru-RU" sz="1800" b="1" baseline="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часа 30 минут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baseline="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(150 минут) </a:t>
                      </a:r>
                      <a:endParaRPr lang="ru-RU" sz="1800" b="1" dirty="0" smtClean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69301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altLang="ru-RU" sz="1800" dirty="0" smtClean="0"/>
                        <a:t>Средства обучения и воспитания</a:t>
                      </a:r>
                      <a:endParaRPr lang="ru-RU" sz="18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Компьютерная техника, не имеющая доступ к сети «Интернет»</a:t>
                      </a:r>
                      <a:endParaRPr lang="ru-RU" dirty="0"/>
                    </a:p>
                  </a:txBody>
                  <a:tcPr/>
                </a:tc>
              </a:tr>
              <a:tr h="398835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effectLst/>
                        </a:rPr>
                        <a:t>Изменения в КИМ ОГЭ 2020 г</a:t>
                      </a:r>
                      <a:endParaRPr lang="ru-RU" sz="18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just">
                        <a:buFontTx/>
                        <a:buChar char="-"/>
                      </a:pPr>
                      <a:r>
                        <a:rPr lang="ru-RU" sz="17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Количество заданий сокращено </a:t>
                      </a:r>
                      <a:r>
                        <a:rPr lang="ru-RU" sz="17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до 15. </a:t>
                      </a:r>
                    </a:p>
                    <a:p>
                      <a:pPr marL="285750" indent="-285750" algn="just">
                        <a:buFontTx/>
                        <a:buChar char="-"/>
                      </a:pPr>
                      <a:r>
                        <a:rPr lang="ru-RU" sz="17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Расширен набор заданий</a:t>
                      </a:r>
                      <a:r>
                        <a:rPr lang="ru-RU" sz="17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выполняемых на компьютере за счёт включения 3 новых заданий, проверяющих умения и навыки практической работы с компьютером:</a:t>
                      </a:r>
                    </a:p>
                    <a:p>
                      <a:pPr algn="just"/>
                      <a:r>
                        <a:rPr lang="ru-RU" sz="17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1) поиск информации средствами текстового редактора или операционной системы (задание 11);</a:t>
                      </a:r>
                    </a:p>
                    <a:p>
                      <a:r>
                        <a:rPr lang="ru-RU" sz="17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2) анализ содержимого каталогов файловой системы (задание 12);</a:t>
                      </a:r>
                    </a:p>
                    <a:p>
                      <a:pPr algn="just"/>
                      <a:r>
                        <a:rPr lang="ru-RU" sz="17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3) создание презентации или текстового документа (задание 13).</a:t>
                      </a:r>
                    </a:p>
                    <a:p>
                      <a:pPr algn="just"/>
                      <a:r>
                        <a:rPr lang="ru-RU" sz="17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Во всех заданиях предусмотрен либо краткий, либо развёрнутый ответ.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08194271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db2004c029gl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sample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ample 1">
        <a:dk1>
          <a:srgbClr val="003366"/>
        </a:dk1>
        <a:lt1>
          <a:srgbClr val="FFFFFF"/>
        </a:lt1>
        <a:dk2>
          <a:srgbClr val="000000"/>
        </a:dk2>
        <a:lt2>
          <a:srgbClr val="C0C0C0"/>
        </a:lt2>
        <a:accent1>
          <a:srgbClr val="3556A7"/>
        </a:accent1>
        <a:accent2>
          <a:srgbClr val="C78DD7"/>
        </a:accent2>
        <a:accent3>
          <a:srgbClr val="FFFFFF"/>
        </a:accent3>
        <a:accent4>
          <a:srgbClr val="002A56"/>
        </a:accent4>
        <a:accent5>
          <a:srgbClr val="AEB4D0"/>
        </a:accent5>
        <a:accent6>
          <a:srgbClr val="B47FC3"/>
        </a:accent6>
        <a:hlink>
          <a:srgbClr val="3197BB"/>
        </a:hlink>
        <a:folHlink>
          <a:srgbClr val="878FA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mple 2">
        <a:dk1>
          <a:srgbClr val="1D528D"/>
        </a:dk1>
        <a:lt1>
          <a:srgbClr val="FFFFFF"/>
        </a:lt1>
        <a:dk2>
          <a:srgbClr val="000000"/>
        </a:dk2>
        <a:lt2>
          <a:srgbClr val="C0C0C0"/>
        </a:lt2>
        <a:accent1>
          <a:srgbClr val="399D72"/>
        </a:accent1>
        <a:accent2>
          <a:srgbClr val="FF9900"/>
        </a:accent2>
        <a:accent3>
          <a:srgbClr val="FFFFFF"/>
        </a:accent3>
        <a:accent4>
          <a:srgbClr val="174578"/>
        </a:accent4>
        <a:accent5>
          <a:srgbClr val="AECCBC"/>
        </a:accent5>
        <a:accent6>
          <a:srgbClr val="E78A00"/>
        </a:accent6>
        <a:hlink>
          <a:srgbClr val="9999F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mple 3">
        <a:dk1>
          <a:srgbClr val="1D528D"/>
        </a:dk1>
        <a:lt1>
          <a:srgbClr val="FFFFFF"/>
        </a:lt1>
        <a:dk2>
          <a:srgbClr val="000000"/>
        </a:dk2>
        <a:lt2>
          <a:srgbClr val="C0C0C0"/>
        </a:lt2>
        <a:accent1>
          <a:srgbClr val="1B9AD9"/>
        </a:accent1>
        <a:accent2>
          <a:srgbClr val="E4A04E"/>
        </a:accent2>
        <a:accent3>
          <a:srgbClr val="FFFFFF"/>
        </a:accent3>
        <a:accent4>
          <a:srgbClr val="174578"/>
        </a:accent4>
        <a:accent5>
          <a:srgbClr val="ABCAE9"/>
        </a:accent5>
        <a:accent6>
          <a:srgbClr val="CF9146"/>
        </a:accent6>
        <a:hlink>
          <a:srgbClr val="66CCF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24197</TotalTime>
  <Words>1518</Words>
  <Application>Microsoft Office PowerPoint</Application>
  <PresentationFormat>Экран (4:3)</PresentationFormat>
  <Paragraphs>216</Paragraphs>
  <Slides>19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6" baseType="lpstr">
      <vt:lpstr>Arial</vt:lpstr>
      <vt:lpstr>Calibri</vt:lpstr>
      <vt:lpstr>Courier New</vt:lpstr>
      <vt:lpstr>Times New Roman</vt:lpstr>
      <vt:lpstr>Verdana</vt:lpstr>
      <vt:lpstr>Wingdings</vt:lpstr>
      <vt:lpstr>cdb2004c029gl</vt:lpstr>
      <vt:lpstr>Презентация PowerPoint</vt:lpstr>
      <vt:lpstr>Источник информации</vt:lpstr>
      <vt:lpstr>Презентация PowerPoint</vt:lpstr>
      <vt:lpstr>Математика ОГЭ</vt:lpstr>
      <vt:lpstr>Русский язык ОГЭ</vt:lpstr>
      <vt:lpstr>Русский язык (Устная форма)  </vt:lpstr>
      <vt:lpstr>Обществознание</vt:lpstr>
      <vt:lpstr>История</vt:lpstr>
      <vt:lpstr>Информатика</vt:lpstr>
      <vt:lpstr>Биология</vt:lpstr>
      <vt:lpstr>Физика</vt:lpstr>
      <vt:lpstr>География</vt:lpstr>
      <vt:lpstr>Литература</vt:lpstr>
      <vt:lpstr>Иностранный язык</vt:lpstr>
      <vt:lpstr>Химия</vt:lpstr>
      <vt:lpstr>Химия</vt:lpstr>
      <vt:lpstr>Математика ГВЭ-9</vt:lpstr>
      <vt:lpstr>Русский язык ГВЭ-9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Template</dc:title>
  <dc:creator>Барышев</dc:creator>
  <cp:lastModifiedBy>Людмила Н. Терновая</cp:lastModifiedBy>
  <cp:revision>1571</cp:revision>
  <cp:lastPrinted>2019-12-09T14:52:33Z</cp:lastPrinted>
  <dcterms:created xsi:type="dcterms:W3CDTF">2011-11-26T13:57:31Z</dcterms:created>
  <dcterms:modified xsi:type="dcterms:W3CDTF">2019-12-09T15:56:40Z</dcterms:modified>
</cp:coreProperties>
</file>