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A6325-C706-47AB-BB18-B413CD30D14F}"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ru-RU"/>
        </a:p>
      </dgm:t>
    </dgm:pt>
    <dgm:pt modelId="{9AB28666-9343-4DC5-8D6F-9F2D9A4A4CD7}" type="pres">
      <dgm:prSet presAssocID="{59EA6325-C706-47AB-BB18-B413CD30D14F}" presName="linear" presStyleCnt="0">
        <dgm:presLayoutVars>
          <dgm:animLvl val="lvl"/>
          <dgm:resizeHandles val="exact"/>
        </dgm:presLayoutVars>
      </dgm:prSet>
      <dgm:spPr/>
      <dgm:t>
        <a:bodyPr/>
        <a:lstStyle/>
        <a:p>
          <a:endParaRPr lang="ru-RU"/>
        </a:p>
      </dgm:t>
    </dgm:pt>
  </dgm:ptLst>
  <dgm:cxnLst>
    <dgm:cxn modelId="{B8D7F215-0B59-41A6-8F19-B369F943781D}" type="presOf" srcId="{59EA6325-C706-47AB-BB18-B413CD30D14F}" destId="{9AB28666-9343-4DC5-8D6F-9F2D9A4A4CD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ABAD5F1-C213-4D5C-90D9-E4CD7F840ADE}" type="datetimeFigureOut">
              <a:rPr lang="ru-RU" smtClean="0"/>
              <a:pPr/>
              <a:t>12.12.2015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366F6F8-52B9-4EAF-85E2-031985597C1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BAD5F1-C213-4D5C-90D9-E4CD7F840ADE}" type="datetimeFigureOut">
              <a:rPr lang="ru-RU" smtClean="0"/>
              <a:pPr/>
              <a:t>12.12.2015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66F6F8-52B9-4EAF-85E2-031985597C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BAD5F1-C213-4D5C-90D9-E4CD7F840ADE}" type="datetimeFigureOut">
              <a:rPr lang="ru-RU" smtClean="0"/>
              <a:pPr/>
              <a:t>12.12.2015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66F6F8-52B9-4EAF-85E2-031985597C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ABAD5F1-C213-4D5C-90D9-E4CD7F840ADE}" type="datetimeFigureOut">
              <a:rPr lang="ru-RU" smtClean="0"/>
              <a:pPr/>
              <a:t>12.12.2015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66F6F8-52B9-4EAF-85E2-031985597C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ABAD5F1-C213-4D5C-90D9-E4CD7F840ADE}" type="datetimeFigureOut">
              <a:rPr lang="ru-RU" smtClean="0"/>
              <a:pPr/>
              <a:t>12.12.2015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66F6F8-52B9-4EAF-85E2-031985597C1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ABAD5F1-C213-4D5C-90D9-E4CD7F840ADE}" type="datetimeFigureOut">
              <a:rPr lang="ru-RU" smtClean="0"/>
              <a:pPr/>
              <a:t>12.12.2015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66F6F8-52B9-4EAF-85E2-031985597C1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ABAD5F1-C213-4D5C-90D9-E4CD7F840ADE}" type="datetimeFigureOut">
              <a:rPr lang="ru-RU" smtClean="0"/>
              <a:pPr/>
              <a:t>12.12.2015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66F6F8-52B9-4EAF-85E2-031985597C1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ABAD5F1-C213-4D5C-90D9-E4CD7F840ADE}" type="datetimeFigureOut">
              <a:rPr lang="ru-RU" smtClean="0"/>
              <a:pPr/>
              <a:t>12.12.2015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66F6F8-52B9-4EAF-85E2-031985597C1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BAD5F1-C213-4D5C-90D9-E4CD7F840ADE}" type="datetimeFigureOut">
              <a:rPr lang="ru-RU" smtClean="0"/>
              <a:pPr/>
              <a:t>12.12.2015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66F6F8-52B9-4EAF-85E2-031985597C1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ABAD5F1-C213-4D5C-90D9-E4CD7F840ADE}" type="datetimeFigureOut">
              <a:rPr lang="ru-RU" smtClean="0"/>
              <a:pPr/>
              <a:t>12.12.2015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66F6F8-52B9-4EAF-85E2-031985597C1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ABAD5F1-C213-4D5C-90D9-E4CD7F840ADE}" type="datetimeFigureOut">
              <a:rPr lang="ru-RU" smtClean="0"/>
              <a:pPr/>
              <a:t>12.12.2015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366F6F8-52B9-4EAF-85E2-031985597C1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BAD5F1-C213-4D5C-90D9-E4CD7F840ADE}" type="datetimeFigureOut">
              <a:rPr lang="ru-RU" smtClean="0"/>
              <a:pPr/>
              <a:t>12.12.2015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66F6F8-52B9-4EAF-85E2-031985597C1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56.gif"/></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gif"/></Relationships>
</file>

<file path=ppt/slides/_rels/slide2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44.jpeg"/><Relationship Id="rId3" Type="http://schemas.openxmlformats.org/officeDocument/2006/relationships/image" Target="../media/image9.jpeg"/><Relationship Id="rId7" Type="http://schemas.openxmlformats.org/officeDocument/2006/relationships/image" Target="../media/image21.jpeg"/><Relationship Id="rId12" Type="http://schemas.openxmlformats.org/officeDocument/2006/relationships/image" Target="../media/image39.jpeg"/><Relationship Id="rId17" Type="http://schemas.openxmlformats.org/officeDocument/2006/relationships/image" Target="../media/image64.gif"/><Relationship Id="rId2" Type="http://schemas.openxmlformats.org/officeDocument/2006/relationships/image" Target="../media/image2.png"/><Relationship Id="rId16" Type="http://schemas.openxmlformats.org/officeDocument/2006/relationships/image" Target="../media/image56.gif"/><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37.jpeg"/><Relationship Id="rId5" Type="http://schemas.openxmlformats.org/officeDocument/2006/relationships/image" Target="../media/image18.png"/><Relationship Id="rId15" Type="http://schemas.openxmlformats.org/officeDocument/2006/relationships/image" Target="../media/image53.jpeg"/><Relationship Id="rId10" Type="http://schemas.openxmlformats.org/officeDocument/2006/relationships/image" Target="../media/image30.jpeg"/><Relationship Id="rId4" Type="http://schemas.openxmlformats.org/officeDocument/2006/relationships/image" Target="../media/image13.jpeg"/><Relationship Id="rId9" Type="http://schemas.openxmlformats.org/officeDocument/2006/relationships/image" Target="../media/image27.jpeg"/><Relationship Id="rId1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20180038">
            <a:off x="87010" y="1504097"/>
            <a:ext cx="8576303" cy="3129849"/>
          </a:xfrm>
          <a:prstGeom prst="rect">
            <a:avLst/>
          </a:prstGeom>
          <a:noFill/>
          <a:effectLst>
            <a:outerShdw blurRad="76200" dist="12700" dir="2700000" sy="-23000" kx="-800400" algn="bl" rotWithShape="0">
              <a:prstClr val="black">
                <a:alpha val="20000"/>
              </a:prstClr>
            </a:outerShd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9600" b="1" dirty="0" smtClean="0">
                <a:ln w="11430"/>
                <a:solidFill>
                  <a:schemeClr val="accent1">
                    <a:lumMod val="50000"/>
                  </a:schemeClr>
                </a:solidFill>
                <a:effectLst>
                  <a:outerShdw blurRad="50800" dist="39000" dir="5460000" algn="tl">
                    <a:srgbClr val="000000">
                      <a:alpha val="38000"/>
                    </a:srgbClr>
                  </a:outerShdw>
                  <a:reflection blurRad="6350" stA="55000" endA="300" endPos="45500" dir="5400000" sy="-100000" algn="bl" rotWithShape="0"/>
                </a:effectLst>
              </a:rPr>
              <a:t>Парад профессий </a:t>
            </a:r>
            <a:endParaRPr lang="ru-RU" sz="9600" b="1" cap="none" spc="0" dirty="0">
              <a:ln w="11430"/>
              <a:solidFill>
                <a:schemeClr val="accent1">
                  <a:lumMod val="50000"/>
                </a:schemeClr>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5" name="Управляющая кнопка: далее 4">
            <a:hlinkClick r:id="" action="ppaction://hlinkshowjump?jump=nextslide" highlightClick="1"/>
          </p:cNvPr>
          <p:cNvSpPr/>
          <p:nvPr/>
        </p:nvSpPr>
        <p:spPr>
          <a:xfrm>
            <a:off x="6444208" y="5877272"/>
            <a:ext cx="1152128" cy="7920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в конец 5">
            <a:hlinkClick r:id="" action="ppaction://hlinkshowjump?jump=lastslide" highlightClick="1"/>
          </p:cNvPr>
          <p:cNvSpPr/>
          <p:nvPr/>
        </p:nvSpPr>
        <p:spPr>
          <a:xfrm>
            <a:off x="7668344" y="5877272"/>
            <a:ext cx="1152128" cy="79208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0"/>
            <a:ext cx="5184576"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Монтажник </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899592" y="5288340"/>
            <a:ext cx="8460432"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Монтажники, монтажники, строители страны!..</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Для нас теперь открыты все дороги!</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Мы сети новых магистралей проложить должны,</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Нам предстоит свершений очень много!</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0" y="764704"/>
            <a:ext cx="9144000" cy="1569660"/>
          </a:xfrm>
          <a:prstGeom prst="rect">
            <a:avLst/>
          </a:prstGeom>
        </p:spPr>
        <p:txBody>
          <a:bodyPr wrap="square">
            <a:spAutoFit/>
          </a:bodyPr>
          <a:lstStyle/>
          <a:p>
            <a:r>
              <a:rPr lang="ru-RU" sz="2400" b="1" dirty="0" smtClean="0">
                <a:ln w="10541" cmpd="sng">
                  <a:solidFill>
                    <a:schemeClr val="accent1"/>
                  </a:solidFill>
                  <a:prstDash val="solid"/>
                </a:ln>
                <a:solidFill>
                  <a:schemeClr val="tx1">
                    <a:lumMod val="95000"/>
                    <a:lumOff val="5000"/>
                  </a:schemeClr>
                </a:solidFill>
              </a:rPr>
              <a:t>Монтажник — это человек, который занимается установкой, соединением, закреплением и подключением различных строительных элементов, сантехники, систем вентиляции, теплосети, котлов, бытовой техники и т. д.</a:t>
            </a:r>
            <a:endParaRPr lang="ru-RU" sz="2400" b="1" dirty="0">
              <a:ln w="10541" cmpd="sng">
                <a:solidFill>
                  <a:schemeClr val="accent1"/>
                </a:solidFill>
                <a:prstDash val="solid"/>
              </a:ln>
              <a:solidFill>
                <a:schemeClr val="tx1">
                  <a:lumMod val="95000"/>
                  <a:lumOff val="5000"/>
                </a:schemeClr>
              </a:solidFill>
            </a:endParaRPr>
          </a:p>
        </p:txBody>
      </p:sp>
      <p:pic>
        <p:nvPicPr>
          <p:cNvPr id="8" name="Рисунок 7" descr="100478022_domashnyayapomosch.jpg"/>
          <p:cNvPicPr>
            <a:picLocks noChangeAspect="1"/>
          </p:cNvPicPr>
          <p:nvPr/>
        </p:nvPicPr>
        <p:blipFill>
          <a:blip r:embed="rId2" cstate="print"/>
          <a:stretch>
            <a:fillRect/>
          </a:stretch>
        </p:blipFill>
        <p:spPr>
          <a:xfrm>
            <a:off x="4427984" y="2276872"/>
            <a:ext cx="3074558" cy="2952328"/>
          </a:xfrm>
          <a:prstGeom prst="rect">
            <a:avLst/>
          </a:prstGeom>
        </p:spPr>
      </p:pic>
      <p:pic>
        <p:nvPicPr>
          <p:cNvPr id="9" name="Рисунок 8" descr="image003.jpg"/>
          <p:cNvPicPr>
            <a:picLocks noChangeAspect="1"/>
          </p:cNvPicPr>
          <p:nvPr/>
        </p:nvPicPr>
        <p:blipFill>
          <a:blip r:embed="rId3" cstate="print"/>
          <a:stretch>
            <a:fillRect/>
          </a:stretch>
        </p:blipFill>
        <p:spPr>
          <a:xfrm>
            <a:off x="899592" y="2276872"/>
            <a:ext cx="3561048" cy="3096344"/>
          </a:xfrm>
          <a:prstGeom prst="rect">
            <a:avLst/>
          </a:prstGeom>
        </p:spPr>
      </p:pic>
      <p:sp>
        <p:nvSpPr>
          <p:cNvPr id="7" name="Управляющая кнопка: далее 6">
            <a:hlinkClick r:id="" action="ppaction://hlinkshowjump?jump=nextslide" highlightClick="1"/>
          </p:cNvPr>
          <p:cNvSpPr/>
          <p:nvPr/>
        </p:nvSpPr>
        <p:spPr>
          <a:xfrm>
            <a:off x="8135888" y="18864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hlinkshowjump?jump=previousslide" highlightClick="1"/>
          </p:cNvPr>
          <p:cNvSpPr/>
          <p:nvPr/>
        </p:nvSpPr>
        <p:spPr>
          <a:xfrm>
            <a:off x="6948264" y="18864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5776" y="188640"/>
            <a:ext cx="4032448"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Каменщик </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179512" y="5229200"/>
            <a:ext cx="8964488" cy="1015663"/>
          </a:xfrm>
          <a:prstGeom prst="rect">
            <a:avLst/>
          </a:prstGeom>
        </p:spPr>
        <p:txBody>
          <a:bodyPr wrap="square">
            <a:spAutoFit/>
          </a:bodyPr>
          <a:lstStyle/>
          <a:p>
            <a:r>
              <a:rPr lang="ru-RU" sz="2000" b="1" dirty="0" smtClean="0">
                <a:ln w="10541" cmpd="sng">
                  <a:solidFill>
                    <a:schemeClr val="tx2"/>
                  </a:solidFill>
                  <a:prstDash val="solid"/>
                </a:ln>
                <a:solidFill>
                  <a:schemeClr val="tx1">
                    <a:lumMod val="95000"/>
                    <a:lumOff val="5000"/>
                  </a:schemeClr>
                </a:solidFill>
              </a:rPr>
              <a:t>Каменщик — строительный рабочий, который строит и ремонтирует каменные конструкции. Ремесло каменщика — одно из древнейших, так как каменные строения  существуют с первобытных времён.</a:t>
            </a:r>
            <a:r>
              <a:rPr lang="ru-RU" sz="2000" dirty="0" smtClean="0"/>
              <a:t> </a:t>
            </a:r>
            <a:endParaRPr lang="ru-RU" sz="2000" dirty="0"/>
          </a:p>
        </p:txBody>
      </p:sp>
      <p:pic>
        <p:nvPicPr>
          <p:cNvPr id="6" name="Рисунок 5" descr="5751910-hombre-constructor-con-la-herramienta-derby-construccion-de-un-muro-de-ladrillo-ilustracion-vectori.jpg"/>
          <p:cNvPicPr>
            <a:picLocks noChangeAspect="1"/>
          </p:cNvPicPr>
          <p:nvPr/>
        </p:nvPicPr>
        <p:blipFill>
          <a:blip r:embed="rId2" cstate="print"/>
          <a:stretch>
            <a:fillRect/>
          </a:stretch>
        </p:blipFill>
        <p:spPr>
          <a:xfrm>
            <a:off x="323528" y="1124744"/>
            <a:ext cx="4464496" cy="4062691"/>
          </a:xfrm>
          <a:prstGeom prst="rect">
            <a:avLst/>
          </a:prstGeom>
        </p:spPr>
      </p:pic>
      <p:sp>
        <p:nvSpPr>
          <p:cNvPr id="8" name="Прямоугольник 7"/>
          <p:cNvSpPr/>
          <p:nvPr/>
        </p:nvSpPr>
        <p:spPr>
          <a:xfrm>
            <a:off x="4427984" y="1484784"/>
            <a:ext cx="4716016" cy="310854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Из кирпича мы строим дом,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Чтоб смеялось солнце в нём.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Чтобы выше, чтобы шире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Были комнаты в квартире. </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Управляющая кнопка: далее 6">
            <a:hlinkClick r:id="" action="ppaction://hlinkshowjump?jump=nextslide" highlightClick="1"/>
          </p:cNvPr>
          <p:cNvSpPr/>
          <p:nvPr/>
        </p:nvSpPr>
        <p:spPr>
          <a:xfrm>
            <a:off x="7812360" y="18864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6732240" y="18864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4664"/>
            <a:ext cx="91440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dirty="0" smtClean="0">
                <a:ln w="11430"/>
                <a:solidFill>
                  <a:schemeClr val="accent1"/>
                </a:solidFill>
                <a:effectLst>
                  <a:outerShdw blurRad="50800" dist="38100" dir="2700000" algn="tl" rotWithShape="0">
                    <a:prstClr val="black">
                      <a:alpha val="40000"/>
                    </a:prstClr>
                  </a:outerShdw>
                </a:effectLst>
              </a:rPr>
              <a:t>Профессии, связанные с производством одежды, с модой </a:t>
            </a:r>
            <a:endParaRPr lang="ru-RU" sz="4400" b="1" dirty="0">
              <a:ln w="11430"/>
              <a:solidFill>
                <a:schemeClr val="accent1"/>
              </a:solidFill>
              <a:effectLst>
                <a:outerShdw blurRad="50800" dist="38100" dir="2700000" algn="tl" rotWithShape="0">
                  <a:prstClr val="black">
                    <a:alpha val="40000"/>
                  </a:prstClr>
                </a:outerShdw>
              </a:effectLst>
            </a:endParaRPr>
          </a:p>
        </p:txBody>
      </p:sp>
      <p:pic>
        <p:nvPicPr>
          <p:cNvPr id="5" name="Рисунок 4" descr="1.jpg"/>
          <p:cNvPicPr>
            <a:picLocks noChangeAspect="1"/>
          </p:cNvPicPr>
          <p:nvPr/>
        </p:nvPicPr>
        <p:blipFill>
          <a:blip r:embed="rId2" cstate="print"/>
          <a:stretch>
            <a:fillRect/>
          </a:stretch>
        </p:blipFill>
        <p:spPr>
          <a:xfrm>
            <a:off x="1475656" y="5015340"/>
            <a:ext cx="2376264" cy="1842660"/>
          </a:xfrm>
          <a:prstGeom prst="rect">
            <a:avLst/>
          </a:prstGeom>
        </p:spPr>
      </p:pic>
      <p:pic>
        <p:nvPicPr>
          <p:cNvPr id="6" name="Рисунок 5" descr="606106.jpg"/>
          <p:cNvPicPr>
            <a:picLocks noChangeAspect="1"/>
          </p:cNvPicPr>
          <p:nvPr/>
        </p:nvPicPr>
        <p:blipFill>
          <a:blip r:embed="rId3" cstate="print"/>
          <a:stretch>
            <a:fillRect/>
          </a:stretch>
        </p:blipFill>
        <p:spPr>
          <a:xfrm>
            <a:off x="4319464" y="1988840"/>
            <a:ext cx="4824536" cy="4077072"/>
          </a:xfrm>
          <a:prstGeom prst="rect">
            <a:avLst/>
          </a:prstGeom>
        </p:spPr>
      </p:pic>
      <p:pic>
        <p:nvPicPr>
          <p:cNvPr id="7" name="Рисунок 6" descr="Purchasedsewingmachine-1.jpg"/>
          <p:cNvPicPr>
            <a:picLocks noChangeAspect="1"/>
          </p:cNvPicPr>
          <p:nvPr/>
        </p:nvPicPr>
        <p:blipFill>
          <a:blip r:embed="rId4" cstate="print"/>
          <a:stretch>
            <a:fillRect/>
          </a:stretch>
        </p:blipFill>
        <p:spPr>
          <a:xfrm>
            <a:off x="251520" y="1772816"/>
            <a:ext cx="4067944" cy="3112654"/>
          </a:xfrm>
          <a:prstGeom prst="rect">
            <a:avLst/>
          </a:prstGeom>
        </p:spPr>
      </p:pic>
      <p:sp>
        <p:nvSpPr>
          <p:cNvPr id="8" name="Управляющая кнопка: далее 7">
            <a:hlinkClick r:id="" action="ppaction://hlinkshowjump?jump=nextslide" highlightClick="1"/>
          </p:cNvPr>
          <p:cNvSpPr/>
          <p:nvPr/>
        </p:nvSpPr>
        <p:spPr>
          <a:xfrm>
            <a:off x="7812360" y="0"/>
            <a:ext cx="936104" cy="6206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6804248" y="0"/>
            <a:ext cx="936104" cy="6206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5816" y="188640"/>
            <a:ext cx="4536504"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Дизайнер </a:t>
            </a:r>
            <a:endPar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0" y="1196752"/>
            <a:ext cx="9144000" cy="1077218"/>
          </a:xfrm>
          <a:prstGeom prst="rect">
            <a:avLst/>
          </a:prstGeom>
        </p:spPr>
        <p:txBody>
          <a:bodyPr wrap="square">
            <a:spAutoFit/>
          </a:bodyPr>
          <a:lstStyle/>
          <a:p>
            <a:pPr algn="ctr"/>
            <a:r>
              <a:rPr lang="ru-RU" sz="2400" b="1" dirty="0" smtClean="0">
                <a:ln w="10541" cmpd="sng">
                  <a:solidFill>
                    <a:schemeClr val="accent1"/>
                  </a:solidFill>
                  <a:prstDash val="solid"/>
                </a:ln>
              </a:rPr>
              <a:t>Дизайнер одежды</a:t>
            </a:r>
            <a:r>
              <a:rPr lang="ru-RU" sz="2000" b="1" dirty="0" smtClean="0">
                <a:ln w="10541" cmpd="sng">
                  <a:solidFill>
                    <a:schemeClr val="accent1"/>
                  </a:solidFill>
                  <a:prstDash val="solid"/>
                </a:ln>
              </a:rPr>
              <a:t> – специалист лёгкой промышленности, разрабатывающий эскизы новых моделей одежды. Такая одежда должна была сочетать в себе красоту, практичность и пользу. </a:t>
            </a:r>
            <a:endParaRPr lang="ru-RU" sz="2000" b="1" dirty="0">
              <a:ln w="10541" cmpd="sng">
                <a:solidFill>
                  <a:schemeClr val="accent1"/>
                </a:solidFill>
                <a:prstDash val="solid"/>
              </a:ln>
            </a:endParaRPr>
          </a:p>
        </p:txBody>
      </p:sp>
      <p:pic>
        <p:nvPicPr>
          <p:cNvPr id="7" name="Рисунок 6" descr="48328202_1252009268_kathrynelyseillustrations600x477.jpg"/>
          <p:cNvPicPr>
            <a:picLocks noChangeAspect="1"/>
          </p:cNvPicPr>
          <p:nvPr/>
        </p:nvPicPr>
        <p:blipFill>
          <a:blip r:embed="rId2" cstate="print"/>
          <a:stretch>
            <a:fillRect/>
          </a:stretch>
        </p:blipFill>
        <p:spPr>
          <a:xfrm>
            <a:off x="0" y="2314575"/>
            <a:ext cx="5715000" cy="4543425"/>
          </a:xfrm>
          <a:prstGeom prst="rect">
            <a:avLst/>
          </a:prstGeom>
        </p:spPr>
      </p:pic>
      <p:pic>
        <p:nvPicPr>
          <p:cNvPr id="8" name="Рисунок 7" descr="fashion-hi.png"/>
          <p:cNvPicPr>
            <a:picLocks noChangeAspect="1"/>
          </p:cNvPicPr>
          <p:nvPr/>
        </p:nvPicPr>
        <p:blipFill>
          <a:blip r:embed="rId3" cstate="print"/>
          <a:stretch>
            <a:fillRect/>
          </a:stretch>
        </p:blipFill>
        <p:spPr>
          <a:xfrm>
            <a:off x="5378483" y="2733862"/>
            <a:ext cx="3765517" cy="4124138"/>
          </a:xfrm>
          <a:prstGeom prst="rect">
            <a:avLst/>
          </a:prstGeom>
        </p:spPr>
      </p:pic>
      <p:sp>
        <p:nvSpPr>
          <p:cNvPr id="6" name="Управляющая кнопка: далее 5">
            <a:hlinkClick r:id="" action="ppaction://hlinkshowjump?jump=nextslide" highlightClick="1"/>
          </p:cNvPr>
          <p:cNvSpPr/>
          <p:nvPr/>
        </p:nvSpPr>
        <p:spPr>
          <a:xfrm>
            <a:off x="7812360" y="18864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6732240" y="18864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856" y="260648"/>
            <a:ext cx="432048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Швея</a:t>
            </a:r>
            <a:endPar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0" y="3501008"/>
            <a:ext cx="6606480" cy="3046988"/>
          </a:xfrm>
          <a:prstGeom prst="rect">
            <a:avLst/>
          </a:prstGeom>
        </p:spPr>
        <p:txBody>
          <a:bodyPr wrap="square">
            <a:spAutoFit/>
          </a:bodyPr>
          <a:lstStyle/>
          <a:p>
            <a:r>
              <a:rPr lang="ru-RU" sz="2400" b="1" dirty="0" smtClean="0">
                <a:ln w="10541" cmpd="sng">
                  <a:solidFill>
                    <a:schemeClr val="accent1"/>
                  </a:solidFill>
                  <a:prstDash val="solid"/>
                </a:ln>
              </a:rPr>
              <a:t>В решении вопроса, как можно модно одеваться, окажет помощь </a:t>
            </a:r>
            <a:r>
              <a:rPr lang="ru-RU" sz="2400" b="1" u="sng" dirty="0" smtClean="0">
                <a:ln w="10541" cmpd="sng">
                  <a:solidFill>
                    <a:schemeClr val="accent1"/>
                  </a:solidFill>
                  <a:prstDash val="solid"/>
                </a:ln>
              </a:rPr>
              <a:t>профессия швея</a:t>
            </a:r>
            <a:r>
              <a:rPr lang="ru-RU" sz="2400" b="1" dirty="0" smtClean="0">
                <a:ln w="10541" cmpd="sng">
                  <a:solidFill>
                    <a:schemeClr val="accent1"/>
                  </a:solidFill>
                  <a:prstDash val="solid"/>
                </a:ln>
              </a:rPr>
              <a:t>. Любой человек желает красиво и элегантно выглядеть. Мода стремительно развивается, и все хотят её догнать, включая молодежь и людей средних лет. Всей одежде люди обязаны обладателям данной специальности.</a:t>
            </a:r>
            <a:endParaRPr lang="ru-RU" sz="2400" b="1" dirty="0">
              <a:ln w="10541" cmpd="sng">
                <a:solidFill>
                  <a:schemeClr val="accent1"/>
                </a:solidFill>
                <a:prstDash val="solid"/>
              </a:ln>
            </a:endParaRPr>
          </a:p>
        </p:txBody>
      </p:sp>
      <p:sp>
        <p:nvSpPr>
          <p:cNvPr id="6" name="Прямоугольник 5"/>
          <p:cNvSpPr/>
          <p:nvPr/>
        </p:nvSpPr>
        <p:spPr>
          <a:xfrm>
            <a:off x="0" y="1196752"/>
            <a:ext cx="4211960"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Извивается нитка змеей,</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Зашивается дырка швеей.</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Ты, швея, эту дырку зашей,</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 потом улыбнись до ушей.</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Рисунок 6" descr="christa-magic-sewing-machine.jpg"/>
          <p:cNvPicPr>
            <a:picLocks noChangeAspect="1"/>
          </p:cNvPicPr>
          <p:nvPr/>
        </p:nvPicPr>
        <p:blipFill>
          <a:blip r:embed="rId2" cstate="print"/>
          <a:stretch>
            <a:fillRect/>
          </a:stretch>
        </p:blipFill>
        <p:spPr>
          <a:xfrm>
            <a:off x="4427984" y="1124744"/>
            <a:ext cx="3456384" cy="2474314"/>
          </a:xfrm>
          <a:prstGeom prst="rect">
            <a:avLst/>
          </a:prstGeom>
        </p:spPr>
      </p:pic>
      <p:pic>
        <p:nvPicPr>
          <p:cNvPr id="8" name="Рисунок 7" descr="liftarn_Various_sewing_tools.png"/>
          <p:cNvPicPr>
            <a:picLocks noChangeAspect="1"/>
          </p:cNvPicPr>
          <p:nvPr/>
        </p:nvPicPr>
        <p:blipFill>
          <a:blip r:embed="rId3" cstate="print"/>
          <a:stretch>
            <a:fillRect/>
          </a:stretch>
        </p:blipFill>
        <p:spPr>
          <a:xfrm>
            <a:off x="6372200" y="3717032"/>
            <a:ext cx="2609349" cy="2716622"/>
          </a:xfrm>
          <a:prstGeom prst="rect">
            <a:avLst/>
          </a:prstGeom>
        </p:spPr>
      </p:pic>
      <p:sp>
        <p:nvSpPr>
          <p:cNvPr id="9" name="Управляющая кнопка: далее 8">
            <a:hlinkClick r:id="" action="ppaction://hlinkshowjump?jump=nextslide" highlightClick="1"/>
          </p:cNvPr>
          <p:cNvSpPr/>
          <p:nvPr/>
        </p:nvSpPr>
        <p:spPr>
          <a:xfrm>
            <a:off x="7812360" y="18864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hlinkshowjump?jump=previousslide" highlightClick="1"/>
          </p:cNvPr>
          <p:cNvSpPr/>
          <p:nvPr/>
        </p:nvSpPr>
        <p:spPr>
          <a:xfrm>
            <a:off x="6732240" y="18864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далее 3">
            <a:hlinkClick r:id="" action="ppaction://hlinkshowjump?jump=nextslide" highlightClick="1"/>
          </p:cNvPr>
          <p:cNvSpPr/>
          <p:nvPr/>
        </p:nvSpPr>
        <p:spPr>
          <a:xfrm>
            <a:off x="7812360" y="18864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6732240" y="18864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555776" y="404664"/>
            <a:ext cx="4248472"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Модельер </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179512" y="1124744"/>
            <a:ext cx="8964488" cy="1569660"/>
          </a:xfrm>
          <a:prstGeom prst="rect">
            <a:avLst/>
          </a:prstGeom>
        </p:spPr>
        <p:txBody>
          <a:bodyPr wrap="square">
            <a:spAutoFit/>
          </a:bodyPr>
          <a:lstStyle/>
          <a:p>
            <a:r>
              <a:rPr lang="ru-RU" sz="2400" b="1" dirty="0" smtClean="0">
                <a:ln w="10541" cmpd="sng">
                  <a:solidFill>
                    <a:schemeClr val="tx2"/>
                  </a:solidFill>
                  <a:prstDash val="solid"/>
                </a:ln>
              </a:rPr>
              <a:t>Модельер - это человек, который является специалистом по изготовлению одежды, дизайнером этой самой одежды, а также создателем экспериментальных образцов.</a:t>
            </a:r>
            <a:endParaRPr lang="ru-RU" sz="2400" b="1" dirty="0">
              <a:ln w="10541" cmpd="sng">
                <a:solidFill>
                  <a:schemeClr val="tx2"/>
                </a:solidFill>
                <a:prstDash val="solid"/>
              </a:ln>
            </a:endParaRPr>
          </a:p>
        </p:txBody>
      </p:sp>
      <p:pic>
        <p:nvPicPr>
          <p:cNvPr id="8" name="Рисунок 7" descr="a_vy_znaete_chto_takoe_moda_readmas.ru_02.jpg"/>
          <p:cNvPicPr>
            <a:picLocks noChangeAspect="1"/>
          </p:cNvPicPr>
          <p:nvPr/>
        </p:nvPicPr>
        <p:blipFill>
          <a:blip r:embed="rId2" cstate="print"/>
          <a:stretch>
            <a:fillRect/>
          </a:stretch>
        </p:blipFill>
        <p:spPr>
          <a:xfrm>
            <a:off x="251520" y="2708920"/>
            <a:ext cx="5184576" cy="3900396"/>
          </a:xfrm>
          <a:prstGeom prst="rect">
            <a:avLst/>
          </a:prstGeom>
        </p:spPr>
      </p:pic>
      <p:pic>
        <p:nvPicPr>
          <p:cNvPr id="9" name="Рисунок 8" descr="animaatjes-kleermakers-12628.jpg"/>
          <p:cNvPicPr>
            <a:picLocks noChangeAspect="1"/>
          </p:cNvPicPr>
          <p:nvPr/>
        </p:nvPicPr>
        <p:blipFill>
          <a:blip r:embed="rId3" cstate="print"/>
          <a:stretch>
            <a:fillRect/>
          </a:stretch>
        </p:blipFill>
        <p:spPr>
          <a:xfrm>
            <a:off x="5924550" y="2276872"/>
            <a:ext cx="3219450" cy="4314825"/>
          </a:xfrm>
          <a:prstGeom prst="rect">
            <a:avLst/>
          </a:prstGeom>
        </p:spPr>
      </p:pic>
    </p:spTree>
  </p:cSld>
  <p:clrMapOvr>
    <a:masterClrMapping/>
  </p:clrMapOvr>
  <p:transition spd="med">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324528"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solidFill>
                  <a:schemeClr val="accent1"/>
                </a:solidFill>
                <a:effectLst>
                  <a:outerShdw blurRad="50800" dist="38100" dir="2700000" algn="tl" rotWithShape="0">
                    <a:prstClr val="black">
                      <a:alpha val="40000"/>
                    </a:prstClr>
                  </a:outerShdw>
                </a:effectLst>
              </a:rPr>
              <a:t>Профессии, связанные с  созданием кино</a:t>
            </a:r>
            <a:endParaRPr lang="ru-RU" sz="4000" b="1" dirty="0">
              <a:ln w="11430"/>
              <a:solidFill>
                <a:schemeClr val="accent1"/>
              </a:solidFill>
              <a:effectLst>
                <a:outerShdw blurRad="50800" dist="38100" dir="2700000" algn="tl" rotWithShape="0">
                  <a:prstClr val="black">
                    <a:alpha val="40000"/>
                  </a:prstClr>
                </a:outerShdw>
              </a:effectLst>
            </a:endParaRPr>
          </a:p>
        </p:txBody>
      </p:sp>
      <p:pic>
        <p:nvPicPr>
          <p:cNvPr id="5" name="Рисунок 4" descr="cinema-items-hi.png"/>
          <p:cNvPicPr>
            <a:picLocks noChangeAspect="1"/>
          </p:cNvPicPr>
          <p:nvPr/>
        </p:nvPicPr>
        <p:blipFill>
          <a:blip r:embed="rId2" cstate="print"/>
          <a:stretch>
            <a:fillRect/>
          </a:stretch>
        </p:blipFill>
        <p:spPr>
          <a:xfrm>
            <a:off x="4860032" y="1926214"/>
            <a:ext cx="4283968" cy="3212977"/>
          </a:xfrm>
          <a:prstGeom prst="rect">
            <a:avLst/>
          </a:prstGeom>
        </p:spPr>
      </p:pic>
      <p:pic>
        <p:nvPicPr>
          <p:cNvPr id="6" name="Рисунок 5" descr="clipart_bioscoop_animaatjes-25.jpg"/>
          <p:cNvPicPr>
            <a:picLocks noChangeAspect="1"/>
          </p:cNvPicPr>
          <p:nvPr/>
        </p:nvPicPr>
        <p:blipFill>
          <a:blip r:embed="rId3" cstate="print"/>
          <a:stretch>
            <a:fillRect/>
          </a:stretch>
        </p:blipFill>
        <p:spPr>
          <a:xfrm rot="20159884">
            <a:off x="521288" y="1388214"/>
            <a:ext cx="2382139" cy="2749754"/>
          </a:xfrm>
          <a:prstGeom prst="rect">
            <a:avLst/>
          </a:prstGeom>
        </p:spPr>
      </p:pic>
      <p:pic>
        <p:nvPicPr>
          <p:cNvPr id="7" name="Рисунок 6" descr="FilmStrip.png"/>
          <p:cNvPicPr>
            <a:picLocks noChangeAspect="1"/>
          </p:cNvPicPr>
          <p:nvPr/>
        </p:nvPicPr>
        <p:blipFill>
          <a:blip r:embed="rId4" cstate="print"/>
          <a:stretch>
            <a:fillRect/>
          </a:stretch>
        </p:blipFill>
        <p:spPr>
          <a:xfrm>
            <a:off x="0" y="5229200"/>
            <a:ext cx="9252520" cy="1628800"/>
          </a:xfrm>
          <a:prstGeom prst="rect">
            <a:avLst/>
          </a:prstGeom>
        </p:spPr>
      </p:pic>
      <p:pic>
        <p:nvPicPr>
          <p:cNvPr id="8" name="Рисунок 7" descr="movie-3.png"/>
          <p:cNvPicPr>
            <a:picLocks noChangeAspect="1"/>
          </p:cNvPicPr>
          <p:nvPr/>
        </p:nvPicPr>
        <p:blipFill>
          <a:blip r:embed="rId5" cstate="print"/>
          <a:stretch>
            <a:fillRect/>
          </a:stretch>
        </p:blipFill>
        <p:spPr>
          <a:xfrm rot="546922">
            <a:off x="3399073" y="1778615"/>
            <a:ext cx="2028215" cy="1717222"/>
          </a:xfrm>
          <a:prstGeom prst="rect">
            <a:avLst/>
          </a:prstGeom>
        </p:spPr>
      </p:pic>
      <p:pic>
        <p:nvPicPr>
          <p:cNvPr id="9" name="Рисунок 8" descr="produktbilde_film_reel.png"/>
          <p:cNvPicPr>
            <a:picLocks noChangeAspect="1"/>
          </p:cNvPicPr>
          <p:nvPr/>
        </p:nvPicPr>
        <p:blipFill>
          <a:blip r:embed="rId6" cstate="print"/>
          <a:stretch>
            <a:fillRect/>
          </a:stretch>
        </p:blipFill>
        <p:spPr>
          <a:xfrm rot="2120522">
            <a:off x="2195736" y="3284984"/>
            <a:ext cx="2268574" cy="2205558"/>
          </a:xfrm>
          <a:prstGeom prst="rect">
            <a:avLst/>
          </a:prstGeom>
        </p:spPr>
      </p:pic>
      <p:sp>
        <p:nvSpPr>
          <p:cNvPr id="10" name="Управляющая кнопка: далее 9">
            <a:hlinkClick r:id="" action="ppaction://hlinkshowjump?jump=nextslide" highlightClick="1"/>
          </p:cNvPr>
          <p:cNvSpPr/>
          <p:nvPr/>
        </p:nvSpPr>
        <p:spPr>
          <a:xfrm>
            <a:off x="8028384" y="1052736"/>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 action="ppaction://hlinkshowjump?jump=previousslide" highlightClick="1"/>
          </p:cNvPr>
          <p:cNvSpPr/>
          <p:nvPr/>
        </p:nvSpPr>
        <p:spPr>
          <a:xfrm>
            <a:off x="6948264" y="1052736"/>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188640"/>
            <a:ext cx="6048672"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Режиссер</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Управляющая кнопка: далее 4">
            <a:hlinkClick r:id="" action="ppaction://hlinkshowjump?jump=nextslide" highlightClick="1"/>
          </p:cNvPr>
          <p:cNvSpPr/>
          <p:nvPr/>
        </p:nvSpPr>
        <p:spPr>
          <a:xfrm>
            <a:off x="7812360" y="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6732240" y="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401616" y="2636912"/>
            <a:ext cx="5742384" cy="4093428"/>
          </a:xfrm>
          <a:prstGeom prst="rect">
            <a:avLst/>
          </a:prstGeom>
        </p:spPr>
        <p:txBody>
          <a:bodyPr wrap="square">
            <a:spAutoFit/>
          </a:bodyPr>
          <a:lstStyle/>
          <a:p>
            <a:r>
              <a:rPr lang="ru-RU" sz="2000" b="1" dirty="0" smtClean="0">
                <a:ln w="10541" cmpd="sng">
                  <a:solidFill>
                    <a:schemeClr val="accent1"/>
                  </a:solidFill>
                  <a:prstDash val="solid"/>
                </a:ln>
              </a:rPr>
              <a:t>Режиссёр — самый главный человек на сценической или съёмочной площадке. Он организатор, менеджер, творческий руководитель и вдохновитель для всей актёрской группы. Если бы не искусство и высокий профессионализм режиссёров, мир не увидел бы талантливых художественных фильмов или театральных постановок. Режиссёрская профессия достаточно сложная и трудная, ведь для её освоения требуется не только талант и творческая жилка, но и огромный труд, прежде всего, над самим собой. </a:t>
            </a:r>
            <a:endParaRPr lang="ru-RU" sz="2000" b="1" dirty="0">
              <a:ln w="10541" cmpd="sng">
                <a:solidFill>
                  <a:schemeClr val="accent1"/>
                </a:solidFill>
                <a:prstDash val="solid"/>
              </a:ln>
            </a:endParaRPr>
          </a:p>
        </p:txBody>
      </p:sp>
      <p:sp>
        <p:nvSpPr>
          <p:cNvPr id="10" name="Прямоугольник 9"/>
          <p:cNvSpPr/>
          <p:nvPr/>
        </p:nvSpPr>
        <p:spPr>
          <a:xfrm>
            <a:off x="179512" y="908720"/>
            <a:ext cx="4824536"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Он спектаклем заправляет,</a:t>
            </a:r>
          </a:p>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Назубок все сцены знает. </a:t>
            </a:r>
          </a:p>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Учит он, как роль играть.</a:t>
            </a:r>
          </a:p>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Как его, друзья, назвать? </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Рисунок 10" descr="EN00495_.jpg"/>
          <p:cNvPicPr>
            <a:picLocks noChangeAspect="1"/>
          </p:cNvPicPr>
          <p:nvPr/>
        </p:nvPicPr>
        <p:blipFill>
          <a:blip r:embed="rId2" cstate="print"/>
          <a:stretch>
            <a:fillRect/>
          </a:stretch>
        </p:blipFill>
        <p:spPr>
          <a:xfrm>
            <a:off x="4499992" y="980728"/>
            <a:ext cx="2592287" cy="1728192"/>
          </a:xfrm>
          <a:prstGeom prst="rect">
            <a:avLst/>
          </a:prstGeom>
        </p:spPr>
      </p:pic>
      <p:pic>
        <p:nvPicPr>
          <p:cNvPr id="13" name="Рисунок 12" descr="royalty-free-director-clipart-illustration-443457.jpg"/>
          <p:cNvPicPr>
            <a:picLocks noChangeAspect="1"/>
          </p:cNvPicPr>
          <p:nvPr/>
        </p:nvPicPr>
        <p:blipFill>
          <a:blip r:embed="rId3" cstate="print"/>
          <a:stretch>
            <a:fillRect/>
          </a:stretch>
        </p:blipFill>
        <p:spPr>
          <a:xfrm>
            <a:off x="0" y="2564904"/>
            <a:ext cx="3419872" cy="3960440"/>
          </a:xfrm>
          <a:prstGeom prst="rect">
            <a:avLst/>
          </a:prstGeom>
        </p:spPr>
      </p:pic>
    </p:spTree>
  </p:cSld>
  <p:clrMapOvr>
    <a:masterClrMapping/>
  </p:clrMapOvr>
  <p:transition spd="med">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188640"/>
            <a:ext cx="5328592"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Видеооператор</a:t>
            </a: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0" y="1052736"/>
            <a:ext cx="6732240" cy="3477875"/>
          </a:xfrm>
          <a:prstGeom prst="rect">
            <a:avLst/>
          </a:prstGeom>
        </p:spPr>
        <p:txBody>
          <a:bodyPr wrap="square">
            <a:spAutoFit/>
          </a:bodyPr>
          <a:lstStyle/>
          <a:p>
            <a:r>
              <a:rPr lang="ru-RU" sz="2000" b="1" dirty="0" err="1" smtClean="0">
                <a:ln w="10541" cmpd="sng">
                  <a:solidFill>
                    <a:schemeClr val="accent1"/>
                  </a:solidFill>
                  <a:prstDash val="solid"/>
                </a:ln>
              </a:rPr>
              <a:t>Видеооператор</a:t>
            </a:r>
            <a:r>
              <a:rPr lang="ru-RU" sz="2000" b="1" dirty="0" smtClean="0">
                <a:ln w="10541" cmpd="sng">
                  <a:solidFill>
                    <a:schemeClr val="accent1"/>
                  </a:solidFill>
                  <a:prstDash val="solid"/>
                </a:ln>
              </a:rPr>
              <a:t> – профессия творческая. Поэтому ей характерны чувство вкуса, гармонии и симметрии, изобретательность, новаторство,  самокритичность. Говорят, что они думают глазами. </a:t>
            </a:r>
            <a:r>
              <a:rPr lang="ru-RU" sz="2000" b="1" dirty="0" err="1" smtClean="0">
                <a:ln w="10541" cmpd="sng">
                  <a:solidFill>
                    <a:schemeClr val="accent1"/>
                  </a:solidFill>
                  <a:prstDash val="solid"/>
                </a:ln>
              </a:rPr>
              <a:t>Видеооператоры</a:t>
            </a:r>
            <a:r>
              <a:rPr lang="ru-RU" sz="2000" b="1" dirty="0" smtClean="0">
                <a:ln w="10541" cmpd="sng">
                  <a:solidFill>
                    <a:schemeClr val="accent1"/>
                  </a:solidFill>
                  <a:prstDash val="solid"/>
                </a:ln>
              </a:rPr>
              <a:t> из всего увиденного мысленно складывают композицию, представляют будущую картинку, расположение объектов, свет. Это их глазами мы смотрим утренний выпуск новостей, долгожданный футбольный матч в прямом эфире, уже надоевший рекламный ролик и премьеру триллера в кинотеатре. </a:t>
            </a:r>
            <a:endParaRPr lang="ru-RU" sz="2000" b="1" dirty="0">
              <a:ln w="10541" cmpd="sng">
                <a:solidFill>
                  <a:schemeClr val="accent1"/>
                </a:solidFill>
                <a:prstDash val="solid"/>
              </a:ln>
            </a:endParaRPr>
          </a:p>
        </p:txBody>
      </p:sp>
      <p:pic>
        <p:nvPicPr>
          <p:cNvPr id="6" name="Рисунок 5" descr="b619cba94a5c4fe3622a20237350c427_camera guy01.jpg"/>
          <p:cNvPicPr>
            <a:picLocks noChangeAspect="1"/>
          </p:cNvPicPr>
          <p:nvPr/>
        </p:nvPicPr>
        <p:blipFill>
          <a:blip r:embed="rId2" cstate="print"/>
          <a:stretch>
            <a:fillRect/>
          </a:stretch>
        </p:blipFill>
        <p:spPr>
          <a:xfrm>
            <a:off x="6599762" y="1196752"/>
            <a:ext cx="2544238" cy="5112814"/>
          </a:xfrm>
          <a:prstGeom prst="rect">
            <a:avLst/>
          </a:prstGeom>
        </p:spPr>
      </p:pic>
      <p:pic>
        <p:nvPicPr>
          <p:cNvPr id="7" name="Рисунок 6" descr="videosjomka-arhangelsk-04-06-2012.jpg"/>
          <p:cNvPicPr>
            <a:picLocks noChangeAspect="1"/>
          </p:cNvPicPr>
          <p:nvPr/>
        </p:nvPicPr>
        <p:blipFill>
          <a:blip r:embed="rId3" cstate="print"/>
          <a:stretch>
            <a:fillRect/>
          </a:stretch>
        </p:blipFill>
        <p:spPr>
          <a:xfrm>
            <a:off x="2051720" y="4437112"/>
            <a:ext cx="2880320" cy="2420888"/>
          </a:xfrm>
          <a:prstGeom prst="rect">
            <a:avLst/>
          </a:prstGeom>
        </p:spPr>
      </p:pic>
      <p:sp>
        <p:nvSpPr>
          <p:cNvPr id="8" name="Управляющая кнопка: далее 7">
            <a:hlinkClick r:id="" action="ppaction://hlinkshowjump?jump=nextslide" highlightClick="1"/>
          </p:cNvPr>
          <p:cNvSpPr/>
          <p:nvPr/>
        </p:nvSpPr>
        <p:spPr>
          <a:xfrm>
            <a:off x="7812360" y="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6732240" y="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7864" y="260648"/>
            <a:ext cx="2808312"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Актёр</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179512" y="1124744"/>
            <a:ext cx="6552728" cy="3139321"/>
          </a:xfrm>
          <a:prstGeom prst="rect">
            <a:avLst/>
          </a:prstGeom>
        </p:spPr>
        <p:txBody>
          <a:bodyPr wrap="square">
            <a:spAutoFit/>
          </a:bodyPr>
          <a:lstStyle/>
          <a:p>
            <a:r>
              <a:rPr lang="ru-RU" b="1" dirty="0" smtClean="0">
                <a:ln w="10541" cmpd="sng">
                  <a:solidFill>
                    <a:schemeClr val="accent1"/>
                  </a:solidFill>
                  <a:prstDash val="solid"/>
                </a:ln>
              </a:rPr>
              <a:t>Профессия актера является одной из самых престижных в современном мире. Актер – это творческая профессия, которая требует от человека усердной работы и актерского мастерства. Особенностью данной профессии является то, что известным и востребованным актером можно стать в любом возрасте. Актер должен хорошо знать своего героя. Поэтому главная задача актера – полностью вжиться в роль своего героя и показать зрителям его жизнь. Главными инструментами работы актера является его голос, мимика, жесты, походка.</a:t>
            </a:r>
            <a:endParaRPr lang="ru-RU" b="1" dirty="0">
              <a:ln w="10541" cmpd="sng">
                <a:solidFill>
                  <a:schemeClr val="accent1"/>
                </a:solidFill>
                <a:prstDash val="solid"/>
              </a:ln>
            </a:endParaRPr>
          </a:p>
        </p:txBody>
      </p:sp>
      <p:pic>
        <p:nvPicPr>
          <p:cNvPr id="6" name="Рисунок 5" descr="10788290-Гамлет-на-белом-фоне.jpg"/>
          <p:cNvPicPr>
            <a:picLocks noChangeAspect="1"/>
          </p:cNvPicPr>
          <p:nvPr/>
        </p:nvPicPr>
        <p:blipFill>
          <a:blip r:embed="rId2" cstate="print"/>
          <a:stretch>
            <a:fillRect/>
          </a:stretch>
        </p:blipFill>
        <p:spPr>
          <a:xfrm>
            <a:off x="0" y="4138674"/>
            <a:ext cx="2460342" cy="2719326"/>
          </a:xfrm>
          <a:prstGeom prst="rect">
            <a:avLst/>
          </a:prstGeom>
        </p:spPr>
      </p:pic>
      <p:pic>
        <p:nvPicPr>
          <p:cNvPr id="7" name="Рисунок 6" descr="1304948299_455.jpg"/>
          <p:cNvPicPr>
            <a:picLocks noChangeAspect="1"/>
          </p:cNvPicPr>
          <p:nvPr/>
        </p:nvPicPr>
        <p:blipFill>
          <a:blip r:embed="rId3" cstate="print"/>
          <a:stretch>
            <a:fillRect/>
          </a:stretch>
        </p:blipFill>
        <p:spPr>
          <a:xfrm>
            <a:off x="2771800" y="4272180"/>
            <a:ext cx="3294365" cy="2585819"/>
          </a:xfrm>
          <a:prstGeom prst="rect">
            <a:avLst/>
          </a:prstGeom>
        </p:spPr>
      </p:pic>
      <p:pic>
        <p:nvPicPr>
          <p:cNvPr id="8" name="Рисунок 7" descr="damsel.gif"/>
          <p:cNvPicPr>
            <a:picLocks noChangeAspect="1"/>
          </p:cNvPicPr>
          <p:nvPr/>
        </p:nvPicPr>
        <p:blipFill>
          <a:blip r:embed="rId4" cstate="print"/>
          <a:stretch>
            <a:fillRect/>
          </a:stretch>
        </p:blipFill>
        <p:spPr>
          <a:xfrm>
            <a:off x="6444208" y="908720"/>
            <a:ext cx="2699792" cy="5184576"/>
          </a:xfrm>
          <a:prstGeom prst="rect">
            <a:avLst/>
          </a:prstGeom>
        </p:spPr>
      </p:pic>
      <p:sp>
        <p:nvSpPr>
          <p:cNvPr id="9" name="Управляющая кнопка: далее 8">
            <a:hlinkClick r:id="" action="ppaction://hlinkshowjump?jump=nextslide" highlightClick="1"/>
          </p:cNvPr>
          <p:cNvSpPr/>
          <p:nvPr/>
        </p:nvSpPr>
        <p:spPr>
          <a:xfrm>
            <a:off x="7812360" y="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hlinkshowjump?jump=previousslide" highlightClick="1"/>
          </p:cNvPr>
          <p:cNvSpPr/>
          <p:nvPr/>
        </p:nvSpPr>
        <p:spPr>
          <a:xfrm>
            <a:off x="6732240" y="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2231" y="260648"/>
            <a:ext cx="9011769" cy="1754326"/>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solidFill>
                  <a:schemeClr val="accent1"/>
                </a:solidFill>
                <a:effectLst>
                  <a:outerShdw blurRad="50800" dist="39000" dir="5460000" algn="tl">
                    <a:srgbClr val="000000">
                      <a:alpha val="38000"/>
                    </a:srgbClr>
                  </a:outerShdw>
                </a:effectLst>
              </a:rPr>
              <a:t>Профессии, связанные с приготовлением пищи</a:t>
            </a:r>
            <a:endParaRPr lang="ru-RU" sz="5400" b="1" cap="none" spc="0" dirty="0">
              <a:ln w="11430"/>
              <a:solidFill>
                <a:schemeClr val="accent1"/>
              </a:solidFill>
              <a:effectLst>
                <a:outerShdw blurRad="50800" dist="39000" dir="5460000" algn="tl">
                  <a:srgbClr val="000000">
                    <a:alpha val="38000"/>
                  </a:srgbClr>
                </a:outerShdw>
              </a:effectLst>
            </a:endParaRPr>
          </a:p>
        </p:txBody>
      </p:sp>
      <p:pic>
        <p:nvPicPr>
          <p:cNvPr id="6" name="Рисунок 5" descr="89981436_0005005Konditer.png"/>
          <p:cNvPicPr>
            <a:picLocks noChangeAspect="1"/>
          </p:cNvPicPr>
          <p:nvPr/>
        </p:nvPicPr>
        <p:blipFill>
          <a:blip r:embed="rId2" cstate="print"/>
          <a:stretch>
            <a:fillRect/>
          </a:stretch>
        </p:blipFill>
        <p:spPr>
          <a:xfrm>
            <a:off x="5436096" y="2276872"/>
            <a:ext cx="3087466" cy="3744416"/>
          </a:xfrm>
          <a:prstGeom prst="rect">
            <a:avLst/>
          </a:prstGeom>
        </p:spPr>
      </p:pic>
      <p:pic>
        <p:nvPicPr>
          <p:cNvPr id="7" name="Рисунок 6" descr="onf75fece73c25c17fce4ad3a846604e421_800.jpg"/>
          <p:cNvPicPr>
            <a:picLocks noChangeAspect="1"/>
          </p:cNvPicPr>
          <p:nvPr/>
        </p:nvPicPr>
        <p:blipFill>
          <a:blip r:embed="rId3" cstate="print"/>
          <a:stretch>
            <a:fillRect/>
          </a:stretch>
        </p:blipFill>
        <p:spPr>
          <a:xfrm>
            <a:off x="251520" y="2204864"/>
            <a:ext cx="4803853" cy="3789040"/>
          </a:xfrm>
          <a:prstGeom prst="rect">
            <a:avLst/>
          </a:prstGeom>
        </p:spPr>
      </p:pic>
      <p:sp>
        <p:nvSpPr>
          <p:cNvPr id="8" name="Управляющая кнопка: далее 7">
            <a:hlinkClick r:id="" action="ppaction://hlinkshowjump?jump=nextslide" highlightClick="1"/>
          </p:cNvPr>
          <p:cNvSpPr/>
          <p:nvPr/>
        </p:nvSpPr>
        <p:spPr>
          <a:xfrm>
            <a:off x="7236296" y="6021288"/>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6156176" y="6021288"/>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792" y="332656"/>
            <a:ext cx="5184576"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Сценарист </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251520" y="1196752"/>
            <a:ext cx="8892480" cy="1200329"/>
          </a:xfrm>
          <a:prstGeom prst="rect">
            <a:avLst/>
          </a:prstGeom>
        </p:spPr>
        <p:txBody>
          <a:bodyPr wrap="square">
            <a:spAutoFit/>
          </a:bodyPr>
          <a:lstStyle/>
          <a:p>
            <a:r>
              <a:rPr lang="ru-RU" b="1" dirty="0" smtClean="0">
                <a:ln w="10541" cmpd="sng">
                  <a:solidFill>
                    <a:schemeClr val="accent1"/>
                  </a:solidFill>
                  <a:prstDash val="solid"/>
                </a:ln>
              </a:rPr>
              <a:t>Сценарист — автор сценария для кинофильма  или  телесериала, спектакля, компьютерной игры.</a:t>
            </a:r>
            <a:r>
              <a:rPr lang="ru-RU" dirty="0" smtClean="0"/>
              <a:t> </a:t>
            </a:r>
            <a:r>
              <a:rPr lang="ru-RU" b="1" dirty="0" smtClean="0">
                <a:ln w="10541" cmpd="sng">
                  <a:solidFill>
                    <a:schemeClr val="accent1"/>
                  </a:solidFill>
                  <a:prstDash val="solid"/>
                </a:ln>
              </a:rPr>
              <a:t>Помимо драматургических законов, сценарист должен знать мир, о котором пишет. Жизненный опыт в сочетании с умением сочинять истории – главное качество  хорошего сценариста.</a:t>
            </a:r>
            <a:endParaRPr lang="ru-RU" b="1" dirty="0">
              <a:ln w="10541" cmpd="sng">
                <a:solidFill>
                  <a:schemeClr val="accent1"/>
                </a:solidFill>
                <a:prstDash val="solid"/>
              </a:ln>
            </a:endParaRPr>
          </a:p>
        </p:txBody>
      </p:sp>
      <p:pic>
        <p:nvPicPr>
          <p:cNvPr id="7" name="Рисунок 6" descr="legacy.jpg"/>
          <p:cNvPicPr>
            <a:picLocks noChangeAspect="1"/>
          </p:cNvPicPr>
          <p:nvPr/>
        </p:nvPicPr>
        <p:blipFill>
          <a:blip r:embed="rId2" cstate="print"/>
          <a:stretch>
            <a:fillRect/>
          </a:stretch>
        </p:blipFill>
        <p:spPr>
          <a:xfrm rot="1171352">
            <a:off x="5653559" y="2747799"/>
            <a:ext cx="2843808" cy="2652628"/>
          </a:xfrm>
          <a:prstGeom prst="rect">
            <a:avLst/>
          </a:prstGeom>
        </p:spPr>
      </p:pic>
      <p:pic>
        <p:nvPicPr>
          <p:cNvPr id="8" name="Рисунок 7" descr="writersblock.jpg"/>
          <p:cNvPicPr>
            <a:picLocks noChangeAspect="1"/>
          </p:cNvPicPr>
          <p:nvPr/>
        </p:nvPicPr>
        <p:blipFill>
          <a:blip r:embed="rId3" cstate="print"/>
          <a:stretch>
            <a:fillRect/>
          </a:stretch>
        </p:blipFill>
        <p:spPr>
          <a:xfrm>
            <a:off x="251520" y="2420888"/>
            <a:ext cx="4762500" cy="4162425"/>
          </a:xfrm>
          <a:prstGeom prst="rect">
            <a:avLst/>
          </a:prstGeom>
        </p:spPr>
      </p:pic>
      <p:sp>
        <p:nvSpPr>
          <p:cNvPr id="9" name="Управляющая кнопка: далее 8">
            <a:hlinkClick r:id="" action="ppaction://hlinkshowjump?jump=nextslide" highlightClick="1"/>
          </p:cNvPr>
          <p:cNvSpPr/>
          <p:nvPr/>
        </p:nvSpPr>
        <p:spPr>
          <a:xfrm>
            <a:off x="7812360" y="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hlinkshowjump?jump=previousslide" highlightClick="1"/>
          </p:cNvPr>
          <p:cNvSpPr/>
          <p:nvPr/>
        </p:nvSpPr>
        <p:spPr>
          <a:xfrm>
            <a:off x="6732240" y="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332656"/>
            <a:ext cx="8100392"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smtClean="0">
                <a:ln w="11430"/>
                <a:solidFill>
                  <a:schemeClr val="accent1"/>
                </a:solidFill>
                <a:effectLst>
                  <a:outerShdw blurRad="50800" dist="39000" dir="5460000" algn="tl">
                    <a:srgbClr val="000000">
                      <a:alpha val="38000"/>
                    </a:srgbClr>
                  </a:outerShdw>
                </a:effectLst>
              </a:rPr>
              <a:t>Важные профессии </a:t>
            </a:r>
            <a:endParaRPr lang="ru-RU" sz="4800" b="1" dirty="0">
              <a:ln w="11430"/>
              <a:solidFill>
                <a:schemeClr val="accent1"/>
              </a:solidFill>
              <a:effectLst>
                <a:outerShdw blurRad="50800" dist="39000" dir="5460000" algn="tl">
                  <a:srgbClr val="000000">
                    <a:alpha val="38000"/>
                  </a:srgbClr>
                </a:outerShdw>
              </a:effectLst>
            </a:endParaRPr>
          </a:p>
        </p:txBody>
      </p:sp>
      <p:pic>
        <p:nvPicPr>
          <p:cNvPr id="5" name="Рисунок 4" descr="2.jpg"/>
          <p:cNvPicPr>
            <a:picLocks noChangeAspect="1"/>
          </p:cNvPicPr>
          <p:nvPr/>
        </p:nvPicPr>
        <p:blipFill>
          <a:blip r:embed="rId2" cstate="print"/>
          <a:stretch>
            <a:fillRect/>
          </a:stretch>
        </p:blipFill>
        <p:spPr>
          <a:xfrm>
            <a:off x="6969586" y="4680849"/>
            <a:ext cx="1970061" cy="1973213"/>
          </a:xfrm>
          <a:prstGeom prst="rect">
            <a:avLst/>
          </a:prstGeom>
        </p:spPr>
      </p:pic>
      <p:pic>
        <p:nvPicPr>
          <p:cNvPr id="6" name="Рисунок 5" descr="9TpbbbjTE.jpeg"/>
          <p:cNvPicPr>
            <a:picLocks noChangeAspect="1"/>
          </p:cNvPicPr>
          <p:nvPr/>
        </p:nvPicPr>
        <p:blipFill>
          <a:blip r:embed="rId3" cstate="print"/>
          <a:stretch>
            <a:fillRect/>
          </a:stretch>
        </p:blipFill>
        <p:spPr>
          <a:xfrm>
            <a:off x="5580112" y="1412776"/>
            <a:ext cx="2663298" cy="2024106"/>
          </a:xfrm>
          <a:prstGeom prst="rect">
            <a:avLst/>
          </a:prstGeom>
        </p:spPr>
      </p:pic>
      <p:pic>
        <p:nvPicPr>
          <p:cNvPr id="7" name="Рисунок 6" descr="104616917_large_a__7_.png"/>
          <p:cNvPicPr>
            <a:picLocks noChangeAspect="1"/>
          </p:cNvPicPr>
          <p:nvPr/>
        </p:nvPicPr>
        <p:blipFill>
          <a:blip r:embed="rId4" cstate="print"/>
          <a:stretch>
            <a:fillRect/>
          </a:stretch>
        </p:blipFill>
        <p:spPr>
          <a:xfrm>
            <a:off x="2051720" y="764704"/>
            <a:ext cx="3672408" cy="3024336"/>
          </a:xfrm>
          <a:prstGeom prst="rect">
            <a:avLst/>
          </a:prstGeom>
        </p:spPr>
      </p:pic>
      <p:pic>
        <p:nvPicPr>
          <p:cNvPr id="8" name="Рисунок 7" descr="hospital-building-clipart-c1rfdg9m.png"/>
          <p:cNvPicPr>
            <a:picLocks noChangeAspect="1"/>
          </p:cNvPicPr>
          <p:nvPr/>
        </p:nvPicPr>
        <p:blipFill>
          <a:blip r:embed="rId5" cstate="print"/>
          <a:stretch>
            <a:fillRect/>
          </a:stretch>
        </p:blipFill>
        <p:spPr>
          <a:xfrm rot="21178398">
            <a:off x="4283968" y="3789040"/>
            <a:ext cx="2420453" cy="1815340"/>
          </a:xfrm>
          <a:prstGeom prst="rect">
            <a:avLst/>
          </a:prstGeom>
        </p:spPr>
      </p:pic>
      <p:pic>
        <p:nvPicPr>
          <p:cNvPr id="9" name="Рисунок 8" descr="police_man_ganson.png"/>
          <p:cNvPicPr>
            <a:picLocks noChangeAspect="1"/>
          </p:cNvPicPr>
          <p:nvPr/>
        </p:nvPicPr>
        <p:blipFill>
          <a:blip r:embed="rId6" cstate="print"/>
          <a:stretch>
            <a:fillRect/>
          </a:stretch>
        </p:blipFill>
        <p:spPr>
          <a:xfrm>
            <a:off x="323528" y="3356992"/>
            <a:ext cx="3667680" cy="3368153"/>
          </a:xfrm>
          <a:prstGeom prst="rect">
            <a:avLst/>
          </a:prstGeom>
        </p:spPr>
      </p:pic>
      <p:sp>
        <p:nvSpPr>
          <p:cNvPr id="10" name="Управляющая кнопка: далее 9">
            <a:hlinkClick r:id="" action="ppaction://hlinkshowjump?jump=nextslide" highlightClick="1"/>
          </p:cNvPr>
          <p:cNvSpPr/>
          <p:nvPr/>
        </p:nvSpPr>
        <p:spPr>
          <a:xfrm>
            <a:off x="7956376" y="0"/>
            <a:ext cx="864096" cy="6206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 action="ppaction://hlinkshowjump?jump=previousslide" highlightClick="1"/>
          </p:cNvPr>
          <p:cNvSpPr/>
          <p:nvPr/>
        </p:nvSpPr>
        <p:spPr>
          <a:xfrm>
            <a:off x="6876256" y="0"/>
            <a:ext cx="864096" cy="6206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9832" y="404664"/>
            <a:ext cx="432048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Учитель </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323528" y="1124744"/>
            <a:ext cx="7848872" cy="1631216"/>
          </a:xfrm>
          <a:prstGeom prst="rect">
            <a:avLst/>
          </a:prstGeom>
        </p:spPr>
        <p:txBody>
          <a:bodyPr wrap="square">
            <a:spAutoFit/>
          </a:bodyPr>
          <a:lstStyle/>
          <a:p>
            <a:r>
              <a:rPr lang="ru-RU" sz="2000" b="1" dirty="0" smtClean="0">
                <a:ln w="10541" cmpd="sng">
                  <a:solidFill>
                    <a:schemeClr val="accent1"/>
                  </a:solidFill>
                  <a:prstDash val="solid"/>
                </a:ln>
              </a:rPr>
              <a:t>Профессия учителя - одна из самых древних профессий на Земле. Для каждого человека, на любом этапе его существования необходим человек, который мог бы объяснить ту или иную проблему, ситуацию или просто событие.</a:t>
            </a:r>
            <a:endParaRPr lang="ru-RU" sz="2000" b="1" dirty="0">
              <a:ln w="10541" cmpd="sng">
                <a:solidFill>
                  <a:schemeClr val="accent1"/>
                </a:solidFill>
                <a:prstDash val="solid"/>
              </a:ln>
            </a:endParaRPr>
          </a:p>
        </p:txBody>
      </p:sp>
      <p:pic>
        <p:nvPicPr>
          <p:cNvPr id="6" name="Рисунок 5" descr="0_816e9_4a3d5e48_XL.png"/>
          <p:cNvPicPr>
            <a:picLocks noChangeAspect="1"/>
          </p:cNvPicPr>
          <p:nvPr/>
        </p:nvPicPr>
        <p:blipFill>
          <a:blip r:embed="rId2" cstate="print"/>
          <a:stretch>
            <a:fillRect/>
          </a:stretch>
        </p:blipFill>
        <p:spPr>
          <a:xfrm rot="983056">
            <a:off x="6985111" y="1385862"/>
            <a:ext cx="2304256" cy="3145741"/>
          </a:xfrm>
          <a:prstGeom prst="rect">
            <a:avLst/>
          </a:prstGeom>
        </p:spPr>
      </p:pic>
      <p:pic>
        <p:nvPicPr>
          <p:cNvPr id="7" name="Рисунок 6" descr="0_ab26d_97d18e6d_XL.png"/>
          <p:cNvPicPr>
            <a:picLocks noChangeAspect="1"/>
          </p:cNvPicPr>
          <p:nvPr/>
        </p:nvPicPr>
        <p:blipFill>
          <a:blip r:embed="rId3" cstate="print"/>
          <a:stretch>
            <a:fillRect/>
          </a:stretch>
        </p:blipFill>
        <p:spPr>
          <a:xfrm>
            <a:off x="4355976" y="3978579"/>
            <a:ext cx="3904299" cy="2879421"/>
          </a:xfrm>
          <a:prstGeom prst="rect">
            <a:avLst/>
          </a:prstGeom>
        </p:spPr>
      </p:pic>
      <p:sp>
        <p:nvSpPr>
          <p:cNvPr id="9" name="Управляющая кнопка: далее 8">
            <a:hlinkClick r:id="" action="ppaction://hlinkshowjump?jump=nextslide" highlightClick="1"/>
          </p:cNvPr>
          <p:cNvSpPr/>
          <p:nvPr/>
        </p:nvSpPr>
        <p:spPr>
          <a:xfrm>
            <a:off x="7812360" y="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hlinkshowjump?jump=previousslide" highlightClick="1"/>
          </p:cNvPr>
          <p:cNvSpPr/>
          <p:nvPr/>
        </p:nvSpPr>
        <p:spPr>
          <a:xfrm>
            <a:off x="6732240" y="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251520" y="2852936"/>
            <a:ext cx="4392488" cy="34778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Вы повели нас по дороге знаний.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Отдав нам много силы и ума.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 сколько приложили вы стараний,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Чтоб мы учились хорошо всегда!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Вы научили нас писать красиво,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Решать задачи и себя вести,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Всегда спокойно, чутко, терпеливо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 к каждому подход сумели вы найти.</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9872" y="332656"/>
            <a:ext cx="36004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Врач</a:t>
            </a:r>
            <a:endPar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0" y="1340768"/>
            <a:ext cx="7056784" cy="2554545"/>
          </a:xfrm>
          <a:prstGeom prst="rect">
            <a:avLst/>
          </a:prstGeom>
        </p:spPr>
        <p:txBody>
          <a:bodyPr wrap="square">
            <a:spAutoFit/>
          </a:bodyPr>
          <a:lstStyle/>
          <a:p>
            <a:r>
              <a:rPr lang="ru-RU" sz="1600" b="1" dirty="0" smtClean="0">
                <a:ln w="10541" cmpd="sng">
                  <a:solidFill>
                    <a:schemeClr val="accent1"/>
                  </a:solidFill>
                  <a:prstDash val="solid"/>
                </a:ln>
              </a:rPr>
              <a:t>Профессия врача – это призвание, таким специалистом не может стать любой человек. Для этой профессии необходимо обладать особым складом характера: внимательностью, спокойствием, самообладанием и в то же время – уверенностью, способностью быстро принимать решения, большой долей ответственности. Врач должен любить и ценить свою работу, отдаваться ей на все сто процентов. Настоящий врач должен быть одновременно и хорошим психологом – иметь индивидуальный подход к своему пациенту, уметь его выслушать, успокоить, вселить надежду и уверенность в завтрашнем дне, веру в счастливое будущее.</a:t>
            </a:r>
            <a:endParaRPr lang="ru-RU" sz="1600" b="1" dirty="0">
              <a:ln w="10541" cmpd="sng">
                <a:solidFill>
                  <a:schemeClr val="accent1"/>
                </a:solidFill>
                <a:prstDash val="solid"/>
              </a:ln>
            </a:endParaRPr>
          </a:p>
        </p:txBody>
      </p:sp>
      <p:pic>
        <p:nvPicPr>
          <p:cNvPr id="7" name="Рисунок 6" descr="hospital.png"/>
          <p:cNvPicPr>
            <a:picLocks noChangeAspect="1"/>
          </p:cNvPicPr>
          <p:nvPr/>
        </p:nvPicPr>
        <p:blipFill>
          <a:blip r:embed="rId2" cstate="print"/>
          <a:stretch>
            <a:fillRect/>
          </a:stretch>
        </p:blipFill>
        <p:spPr>
          <a:xfrm>
            <a:off x="6808067" y="836712"/>
            <a:ext cx="2335933" cy="1944216"/>
          </a:xfrm>
          <a:prstGeom prst="rect">
            <a:avLst/>
          </a:prstGeom>
        </p:spPr>
      </p:pic>
      <p:pic>
        <p:nvPicPr>
          <p:cNvPr id="8" name="Рисунок 7" descr="item_3757.jpg"/>
          <p:cNvPicPr>
            <a:picLocks noChangeAspect="1"/>
          </p:cNvPicPr>
          <p:nvPr/>
        </p:nvPicPr>
        <p:blipFill>
          <a:blip r:embed="rId3" cstate="print"/>
          <a:stretch>
            <a:fillRect/>
          </a:stretch>
        </p:blipFill>
        <p:spPr>
          <a:xfrm>
            <a:off x="7127776" y="2671564"/>
            <a:ext cx="2016224" cy="4186436"/>
          </a:xfrm>
          <a:prstGeom prst="rect">
            <a:avLst/>
          </a:prstGeom>
        </p:spPr>
      </p:pic>
      <p:sp>
        <p:nvSpPr>
          <p:cNvPr id="9" name="Управляющая кнопка: далее 8">
            <a:hlinkClick r:id="" action="ppaction://hlinkshowjump?jump=nextslide" highlightClick="1"/>
          </p:cNvPr>
          <p:cNvSpPr/>
          <p:nvPr/>
        </p:nvSpPr>
        <p:spPr>
          <a:xfrm>
            <a:off x="7812360" y="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hlinkshowjump?jump=previousslide" highlightClick="1"/>
          </p:cNvPr>
          <p:cNvSpPr/>
          <p:nvPr/>
        </p:nvSpPr>
        <p:spPr>
          <a:xfrm>
            <a:off x="6732240" y="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259632" y="3995678"/>
            <a:ext cx="4572000" cy="2862322"/>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Вы дарите здоровье пациентам,</a:t>
            </a:r>
          </a:p>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Ведь нет таких, кто б вовсе не болел.</a:t>
            </a:r>
          </a:p>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Лекарствами иль с острым инструментом,</a:t>
            </a:r>
          </a:p>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Вы боретесь за жизнь на всей Земле.</a:t>
            </a:r>
          </a:p>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вам за все - людей спасенье,</a:t>
            </a:r>
          </a:p>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 труд тяжелый с помощью всегда.</a:t>
            </a:r>
          </a:p>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Пусть не покидает вдохновенье</a:t>
            </a:r>
          </a:p>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 не постучится к вам беда!</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548680"/>
            <a:ext cx="4392488"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Полицейский</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0" y="1196752"/>
            <a:ext cx="5652120" cy="2800767"/>
          </a:xfrm>
          <a:prstGeom prst="rect">
            <a:avLst/>
          </a:prstGeom>
        </p:spPr>
        <p:txBody>
          <a:bodyPr wrap="square">
            <a:spAutoFit/>
          </a:bodyPr>
          <a:lstStyle/>
          <a:p>
            <a:r>
              <a:rPr lang="ru-RU" sz="1600" b="1" dirty="0" smtClean="0">
                <a:ln w="10541" cmpd="sng">
                  <a:solidFill>
                    <a:schemeClr val="accent1"/>
                  </a:solidFill>
                  <a:prstDash val="solid"/>
                </a:ln>
              </a:rPr>
              <a:t>Полицейский – это человек, на плечи которого возложена непростая обязанность по поддержанию порядка в обществе. Разумеется, что с созданием людьми общества потребовалась его регламентация, установление свода некоторых правил и законов, а вместе с ними – и те, кто эти законы будет поддерживать и следить за их исполнением. Везде, где существует власть государства, существует и власть полиции. Это, однако, зачастую становится для этого органа тяжёлой и опасной обязанностью, а не привилегией.</a:t>
            </a:r>
            <a:endParaRPr lang="ru-RU" sz="1600" b="1" dirty="0">
              <a:ln w="10541" cmpd="sng">
                <a:solidFill>
                  <a:schemeClr val="accent1"/>
                </a:solidFill>
                <a:prstDash val="solid"/>
              </a:ln>
            </a:endParaRPr>
          </a:p>
        </p:txBody>
      </p:sp>
      <p:pic>
        <p:nvPicPr>
          <p:cNvPr id="7" name="Рисунок 6" descr="1357664431-police (1).png"/>
          <p:cNvPicPr>
            <a:picLocks noChangeAspect="1"/>
          </p:cNvPicPr>
          <p:nvPr/>
        </p:nvPicPr>
        <p:blipFill>
          <a:blip r:embed="rId2" cstate="print"/>
          <a:stretch>
            <a:fillRect/>
          </a:stretch>
        </p:blipFill>
        <p:spPr>
          <a:xfrm>
            <a:off x="0" y="3933056"/>
            <a:ext cx="2880320" cy="1526570"/>
          </a:xfrm>
          <a:prstGeom prst="rect">
            <a:avLst/>
          </a:prstGeom>
        </p:spPr>
      </p:pic>
      <p:pic>
        <p:nvPicPr>
          <p:cNvPr id="8" name="Рисунок 7" descr="blue-light-alarm-hi.png"/>
          <p:cNvPicPr>
            <a:picLocks noChangeAspect="1"/>
          </p:cNvPicPr>
          <p:nvPr/>
        </p:nvPicPr>
        <p:blipFill>
          <a:blip r:embed="rId3" cstate="print"/>
          <a:stretch>
            <a:fillRect/>
          </a:stretch>
        </p:blipFill>
        <p:spPr>
          <a:xfrm rot="520083">
            <a:off x="3223185" y="4096409"/>
            <a:ext cx="2345563" cy="2345563"/>
          </a:xfrm>
          <a:prstGeom prst="rect">
            <a:avLst/>
          </a:prstGeom>
        </p:spPr>
      </p:pic>
      <p:pic>
        <p:nvPicPr>
          <p:cNvPr id="9" name="Рисунок 8" descr="police_officer_12.gif"/>
          <p:cNvPicPr>
            <a:picLocks noChangeAspect="1"/>
          </p:cNvPicPr>
          <p:nvPr/>
        </p:nvPicPr>
        <p:blipFill>
          <a:blip r:embed="rId4" cstate="print"/>
          <a:stretch>
            <a:fillRect/>
          </a:stretch>
        </p:blipFill>
        <p:spPr>
          <a:xfrm>
            <a:off x="6804248" y="3789814"/>
            <a:ext cx="2123728" cy="3068186"/>
          </a:xfrm>
          <a:prstGeom prst="rect">
            <a:avLst/>
          </a:prstGeom>
        </p:spPr>
      </p:pic>
      <p:pic>
        <p:nvPicPr>
          <p:cNvPr id="10" name="Рисунок 9" descr="policehat11.gif"/>
          <p:cNvPicPr>
            <a:picLocks noChangeAspect="1"/>
          </p:cNvPicPr>
          <p:nvPr/>
        </p:nvPicPr>
        <p:blipFill>
          <a:blip r:embed="rId5" cstate="print"/>
          <a:stretch>
            <a:fillRect/>
          </a:stretch>
        </p:blipFill>
        <p:spPr>
          <a:xfrm rot="21421826">
            <a:off x="712284" y="5653601"/>
            <a:ext cx="1862916" cy="1156921"/>
          </a:xfrm>
          <a:prstGeom prst="rect">
            <a:avLst/>
          </a:prstGeom>
        </p:spPr>
      </p:pic>
      <p:sp>
        <p:nvSpPr>
          <p:cNvPr id="11" name="Управляющая кнопка: далее 10">
            <a:hlinkClick r:id="" action="ppaction://hlinkshowjump?jump=nextslide" highlightClick="1"/>
          </p:cNvPr>
          <p:cNvSpPr/>
          <p:nvPr/>
        </p:nvSpPr>
        <p:spPr>
          <a:xfrm>
            <a:off x="8135888" y="0"/>
            <a:ext cx="1008112" cy="6926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 action="ppaction://hlinkshowjump?jump=previousslide" highlightClick="1"/>
          </p:cNvPr>
          <p:cNvSpPr/>
          <p:nvPr/>
        </p:nvSpPr>
        <p:spPr>
          <a:xfrm>
            <a:off x="7020272" y="0"/>
            <a:ext cx="936104" cy="69269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471592" y="1268760"/>
            <a:ext cx="3672408" cy="313932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Эти люди – наша гордость.</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Наш покой у них в руках.</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Сохраняя воли твердость,</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Преданность и честь в сердцах,</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Несут службу гордо, смело,</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Каждый день и каждый час.</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 них беды под прицелом,</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Защищают они нас!</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692696"/>
            <a:ext cx="6768752" cy="70788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solidFill>
                  <a:schemeClr val="accent1"/>
                </a:solidFill>
                <a:effectLst>
                  <a:outerShdw blurRad="50800" dist="39000" dir="5460000" algn="tl">
                    <a:srgbClr val="000000">
                      <a:alpha val="38000"/>
                    </a:srgbClr>
                  </a:outerShdw>
                </a:effectLst>
              </a:rPr>
              <a:t>Кто работает под водой? </a:t>
            </a:r>
            <a:endParaRPr lang="ru-RU" sz="4000" b="1" dirty="0">
              <a:ln w="11430"/>
              <a:solidFill>
                <a:schemeClr val="accent1"/>
              </a:solidFill>
              <a:effectLst>
                <a:outerShdw blurRad="50800" dist="39000" dir="5460000" algn="tl">
                  <a:srgbClr val="000000">
                    <a:alpha val="38000"/>
                  </a:srgbClr>
                </a:outerShdw>
              </a:effectLst>
            </a:endParaRPr>
          </a:p>
        </p:txBody>
      </p:sp>
      <p:pic>
        <p:nvPicPr>
          <p:cNvPr id="5" name="Рисунок 4" descr="0_8d6ee_9718fe70_XL.png"/>
          <p:cNvPicPr>
            <a:picLocks noChangeAspect="1"/>
          </p:cNvPicPr>
          <p:nvPr/>
        </p:nvPicPr>
        <p:blipFill>
          <a:blip r:embed="rId2" cstate="print"/>
          <a:stretch>
            <a:fillRect/>
          </a:stretch>
        </p:blipFill>
        <p:spPr>
          <a:xfrm>
            <a:off x="5436096" y="1124744"/>
            <a:ext cx="3321765" cy="2736304"/>
          </a:xfrm>
          <a:prstGeom prst="rect">
            <a:avLst/>
          </a:prstGeom>
        </p:spPr>
      </p:pic>
      <p:pic>
        <p:nvPicPr>
          <p:cNvPr id="6" name="Рисунок 5" descr="8a0a2b3932688c7f73729055487da54d.png"/>
          <p:cNvPicPr>
            <a:picLocks noChangeAspect="1"/>
          </p:cNvPicPr>
          <p:nvPr/>
        </p:nvPicPr>
        <p:blipFill>
          <a:blip r:embed="rId3" cstate="print"/>
          <a:stretch>
            <a:fillRect/>
          </a:stretch>
        </p:blipFill>
        <p:spPr>
          <a:xfrm rot="1053857">
            <a:off x="6496117" y="3800301"/>
            <a:ext cx="2281886" cy="2778150"/>
          </a:xfrm>
          <a:prstGeom prst="rect">
            <a:avLst/>
          </a:prstGeom>
        </p:spPr>
      </p:pic>
      <p:pic>
        <p:nvPicPr>
          <p:cNvPr id="7" name="Рисунок 6" descr="SCUBA (1).gif"/>
          <p:cNvPicPr>
            <a:picLocks noChangeAspect="1"/>
          </p:cNvPicPr>
          <p:nvPr/>
        </p:nvPicPr>
        <p:blipFill>
          <a:blip r:embed="rId4" cstate="print"/>
          <a:stretch>
            <a:fillRect/>
          </a:stretch>
        </p:blipFill>
        <p:spPr>
          <a:xfrm>
            <a:off x="179512" y="1700808"/>
            <a:ext cx="3380429" cy="4896544"/>
          </a:xfrm>
          <a:prstGeom prst="rect">
            <a:avLst/>
          </a:prstGeom>
        </p:spPr>
      </p:pic>
      <p:pic>
        <p:nvPicPr>
          <p:cNvPr id="9" name="Рисунок 8" descr="80909569_large_Parusnik.png"/>
          <p:cNvPicPr>
            <a:picLocks noChangeAspect="1"/>
          </p:cNvPicPr>
          <p:nvPr/>
        </p:nvPicPr>
        <p:blipFill>
          <a:blip r:embed="rId5" cstate="print"/>
          <a:stretch>
            <a:fillRect/>
          </a:stretch>
        </p:blipFill>
        <p:spPr>
          <a:xfrm>
            <a:off x="3491880" y="3774779"/>
            <a:ext cx="2880320" cy="3083221"/>
          </a:xfrm>
          <a:prstGeom prst="rect">
            <a:avLst/>
          </a:prstGeom>
        </p:spPr>
      </p:pic>
      <p:pic>
        <p:nvPicPr>
          <p:cNvPr id="10" name="Рисунок 9" descr="anchor-hi.png"/>
          <p:cNvPicPr>
            <a:picLocks noChangeAspect="1"/>
          </p:cNvPicPr>
          <p:nvPr/>
        </p:nvPicPr>
        <p:blipFill>
          <a:blip r:embed="rId6" cstate="print"/>
          <a:stretch>
            <a:fillRect/>
          </a:stretch>
        </p:blipFill>
        <p:spPr>
          <a:xfrm>
            <a:off x="3419872" y="1628800"/>
            <a:ext cx="1699282" cy="2106402"/>
          </a:xfrm>
          <a:prstGeom prst="rect">
            <a:avLst/>
          </a:prstGeom>
        </p:spPr>
      </p:pic>
      <p:sp>
        <p:nvSpPr>
          <p:cNvPr id="11" name="Управляющая кнопка: далее 10">
            <a:hlinkClick r:id="" action="ppaction://hlinkshowjump?jump=nextslide" highlightClick="1"/>
          </p:cNvPr>
          <p:cNvSpPr/>
          <p:nvPr/>
        </p:nvSpPr>
        <p:spPr>
          <a:xfrm>
            <a:off x="7956376" y="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 action="ppaction://hlinkshowjump?jump=previousslide" highlightClick="1"/>
          </p:cNvPr>
          <p:cNvSpPr/>
          <p:nvPr/>
        </p:nvSpPr>
        <p:spPr>
          <a:xfrm>
            <a:off x="6876256" y="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332656"/>
            <a:ext cx="3744416"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Водолаз</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890" name="Rectangle 2"/>
          <p:cNvSpPr>
            <a:spLocks noChangeArrowheads="1"/>
          </p:cNvSpPr>
          <p:nvPr/>
        </p:nvSpPr>
        <p:spPr bwMode="auto">
          <a:xfrm>
            <a:off x="0" y="1528718"/>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251520" y="1268760"/>
            <a:ext cx="8460432" cy="923330"/>
          </a:xfrm>
          <a:prstGeom prst="rect">
            <a:avLst/>
          </a:prstGeom>
          <a:noFill/>
        </p:spPr>
        <p:txBody>
          <a:bodyPr wrap="square" rtlCol="0">
            <a:spAutoFit/>
          </a:bodyPr>
          <a:lstStyle/>
          <a:p>
            <a:pPr lvl="0"/>
            <a:r>
              <a:rPr lang="ru-RU" b="1" dirty="0" smtClean="0">
                <a:ln w="10541" cmpd="sng">
                  <a:solidFill>
                    <a:schemeClr val="accent1">
                      <a:shade val="88000"/>
                      <a:satMod val="110000"/>
                    </a:schemeClr>
                  </a:solidFill>
                  <a:prstDash val="solid"/>
                </a:ln>
                <a:latin typeface="Arial" pitchFamily="34" charset="0"/>
                <a:cs typeface="Arial" pitchFamily="34" charset="0"/>
              </a:rPr>
              <a:t>Водолаз - это человек в профессиональные обязанности которого входит погружение под воду, выполнение каких-либо работ под водой.</a:t>
            </a:r>
            <a:r>
              <a:rPr lang="ru-RU" sz="800" b="1" dirty="0" smtClean="0">
                <a:ln w="10541" cmpd="sng">
                  <a:solidFill>
                    <a:schemeClr val="accent1">
                      <a:shade val="88000"/>
                      <a:satMod val="110000"/>
                    </a:schemeClr>
                  </a:solidFill>
                  <a:prstDash val="solid"/>
                </a:ln>
                <a:latin typeface="Arial" pitchFamily="34" charset="0"/>
                <a:cs typeface="Arial" pitchFamily="34" charset="0"/>
              </a:rPr>
              <a:t> </a:t>
            </a:r>
            <a:endParaRPr lang="ru-RU" sz="4400" b="1" dirty="0" smtClean="0">
              <a:ln w="10541" cmpd="sng">
                <a:solidFill>
                  <a:schemeClr val="accent1">
                    <a:shade val="88000"/>
                    <a:satMod val="110000"/>
                  </a:schemeClr>
                </a:solidFill>
                <a:prstDash val="solid"/>
              </a:ln>
              <a:latin typeface="Arial" pitchFamily="34" charset="0"/>
              <a:cs typeface="Arial" pitchFamily="34" charset="0"/>
            </a:endParaRPr>
          </a:p>
          <a:p>
            <a:endParaRPr lang="ru-RU" dirty="0">
              <a:ln>
                <a:solidFill>
                  <a:schemeClr val="tx1"/>
                </a:solidFill>
              </a:ln>
              <a:solidFill>
                <a:schemeClr val="accent1"/>
              </a:solidFill>
            </a:endParaRPr>
          </a:p>
        </p:txBody>
      </p:sp>
      <p:sp>
        <p:nvSpPr>
          <p:cNvPr id="8" name="Прямоугольник 7"/>
          <p:cNvSpPr/>
          <p:nvPr/>
        </p:nvSpPr>
        <p:spPr>
          <a:xfrm>
            <a:off x="0" y="1916832"/>
            <a:ext cx="4572000" cy="3600986"/>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Быть водолазом – особое призванье,</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Ведь только вам подвластна мощь пучины,</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Вам силы воли, смелости не занимать,</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Под воду погружаются настоящие мужчины.</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Рисунок 8" descr="798_scuba-clipart-24.jpg"/>
          <p:cNvPicPr>
            <a:picLocks noChangeAspect="1"/>
          </p:cNvPicPr>
          <p:nvPr/>
        </p:nvPicPr>
        <p:blipFill>
          <a:blip r:embed="rId2" cstate="print"/>
          <a:stretch>
            <a:fillRect/>
          </a:stretch>
        </p:blipFill>
        <p:spPr>
          <a:xfrm>
            <a:off x="6156176" y="1916832"/>
            <a:ext cx="2743200" cy="3163824"/>
          </a:xfrm>
          <a:prstGeom prst="rect">
            <a:avLst/>
          </a:prstGeom>
        </p:spPr>
      </p:pic>
      <p:pic>
        <p:nvPicPr>
          <p:cNvPr id="10" name="Рисунок 9" descr="d1627m3h.gif"/>
          <p:cNvPicPr>
            <a:picLocks noChangeAspect="1"/>
          </p:cNvPicPr>
          <p:nvPr/>
        </p:nvPicPr>
        <p:blipFill>
          <a:blip r:embed="rId3" cstate="print"/>
          <a:stretch>
            <a:fillRect/>
          </a:stretch>
        </p:blipFill>
        <p:spPr>
          <a:xfrm>
            <a:off x="1835696" y="4309771"/>
            <a:ext cx="4958716" cy="2548229"/>
          </a:xfrm>
          <a:prstGeom prst="rect">
            <a:avLst/>
          </a:prstGeom>
        </p:spPr>
      </p:pic>
      <p:sp>
        <p:nvSpPr>
          <p:cNvPr id="11" name="Управляющая кнопка: далее 10">
            <a:hlinkClick r:id="" action="ppaction://hlinkshowjump?jump=nextslide" highlightClick="1"/>
          </p:cNvPr>
          <p:cNvSpPr/>
          <p:nvPr/>
        </p:nvSpPr>
        <p:spPr>
          <a:xfrm>
            <a:off x="8135888" y="0"/>
            <a:ext cx="1008112" cy="6926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 action="ppaction://hlinkshowjump?jump=previousslide" highlightClick="1"/>
          </p:cNvPr>
          <p:cNvSpPr/>
          <p:nvPr/>
        </p:nvSpPr>
        <p:spPr>
          <a:xfrm>
            <a:off x="7020272" y="0"/>
            <a:ext cx="936104" cy="69269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800" y="404664"/>
            <a:ext cx="432048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Подводник</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323528" y="5445224"/>
            <a:ext cx="5526360" cy="707886"/>
          </a:xfrm>
          <a:prstGeom prst="rect">
            <a:avLst/>
          </a:prstGeom>
        </p:spPr>
        <p:txBody>
          <a:bodyPr wrap="square">
            <a:spAutoFit/>
          </a:bodyPr>
          <a:lstStyle/>
          <a:p>
            <a:r>
              <a:rPr lang="ru-RU" sz="2000" b="1" dirty="0" smtClean="0">
                <a:ln w="10541" cmpd="sng">
                  <a:solidFill>
                    <a:schemeClr val="accent1">
                      <a:shade val="88000"/>
                      <a:satMod val="110000"/>
                    </a:schemeClr>
                  </a:solidFill>
                  <a:prstDash val="solid"/>
                </a:ln>
              </a:rPr>
              <a:t>Жизнь удалась!</a:t>
            </a:r>
            <a:br>
              <a:rPr lang="ru-RU" sz="2000" b="1" dirty="0" smtClean="0">
                <a:ln w="10541" cmpd="sng">
                  <a:solidFill>
                    <a:schemeClr val="accent1">
                      <a:shade val="88000"/>
                      <a:satMod val="110000"/>
                    </a:schemeClr>
                  </a:solidFill>
                  <a:prstDash val="solid"/>
                </a:ln>
              </a:rPr>
            </a:br>
            <a:r>
              <a:rPr lang="ru-RU" sz="2000" b="1" dirty="0" smtClean="0">
                <a:ln w="10541" cmpd="sng">
                  <a:solidFill>
                    <a:schemeClr val="accent1">
                      <a:shade val="88000"/>
                      <a:satMod val="110000"/>
                    </a:schemeClr>
                  </a:solidFill>
                  <a:prstDash val="solid"/>
                </a:ln>
              </a:rPr>
              <a:t>Подводник - это звучит гордо</a:t>
            </a:r>
            <a:endParaRPr lang="ru-RU" sz="2000" b="1" dirty="0">
              <a:ln w="10541" cmpd="sng">
                <a:solidFill>
                  <a:schemeClr val="accent1">
                    <a:shade val="88000"/>
                    <a:satMod val="110000"/>
                  </a:schemeClr>
                </a:solidFill>
                <a:prstDash val="solid"/>
              </a:ln>
            </a:endParaRPr>
          </a:p>
        </p:txBody>
      </p:sp>
      <p:sp>
        <p:nvSpPr>
          <p:cNvPr id="6" name="Прямоугольник 5"/>
          <p:cNvSpPr/>
          <p:nvPr/>
        </p:nvSpPr>
        <p:spPr>
          <a:xfrm>
            <a:off x="4860032" y="1340768"/>
            <a:ext cx="5364088" cy="193899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Вы моряки-подводники. Опасна</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Морская ваша служба, и трудна.</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Но вы ее избрали не напрасно,</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Взаимностью ответила она.</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0" y="1268760"/>
            <a:ext cx="4932040" cy="1754326"/>
          </a:xfrm>
          <a:prstGeom prst="rect">
            <a:avLst/>
          </a:prstGeom>
          <a:noFill/>
        </p:spPr>
        <p:txBody>
          <a:bodyPr wrap="square" rtlCol="0">
            <a:spAutoFit/>
          </a:bodyPr>
          <a:lstStyle/>
          <a:p>
            <a:r>
              <a:rPr lang="ru-RU" b="1" dirty="0" smtClean="0">
                <a:ln w="10541" cmpd="sng">
                  <a:solidFill>
                    <a:schemeClr val="accent1">
                      <a:shade val="88000"/>
                      <a:satMod val="110000"/>
                    </a:schemeClr>
                  </a:solidFill>
                  <a:prstDash val="solid"/>
                </a:ln>
              </a:rPr>
              <a:t>Профессия военного моряка-подводника  всегда  отличалась  от  других  на  флоте. Она  окружена  ореолом  таинственности  и  романтики. Как космонавты покоряют воздушное  пространство ,  так  и военные  моряки  покоряют  глубины  океанов.</a:t>
            </a:r>
            <a:endParaRPr lang="ru-RU" b="1" dirty="0">
              <a:ln w="10541" cmpd="sng">
                <a:solidFill>
                  <a:schemeClr val="accent1">
                    <a:shade val="88000"/>
                    <a:satMod val="110000"/>
                  </a:schemeClr>
                </a:solidFill>
                <a:prstDash val="solid"/>
              </a:ln>
            </a:endParaRPr>
          </a:p>
        </p:txBody>
      </p:sp>
      <p:pic>
        <p:nvPicPr>
          <p:cNvPr id="9" name="Рисунок 8" descr="12227-fun-cartoon-submarine.jpg"/>
          <p:cNvPicPr>
            <a:picLocks noChangeAspect="1"/>
          </p:cNvPicPr>
          <p:nvPr/>
        </p:nvPicPr>
        <p:blipFill>
          <a:blip r:embed="rId2" cstate="print"/>
          <a:stretch>
            <a:fillRect/>
          </a:stretch>
        </p:blipFill>
        <p:spPr>
          <a:xfrm>
            <a:off x="1187624" y="2996952"/>
            <a:ext cx="3024336" cy="2552745"/>
          </a:xfrm>
          <a:prstGeom prst="rect">
            <a:avLst/>
          </a:prstGeom>
        </p:spPr>
      </p:pic>
      <p:pic>
        <p:nvPicPr>
          <p:cNvPr id="10" name="Рисунок 9" descr="periscopio.gif"/>
          <p:cNvPicPr>
            <a:picLocks noChangeAspect="1"/>
          </p:cNvPicPr>
          <p:nvPr/>
        </p:nvPicPr>
        <p:blipFill>
          <a:blip r:embed="rId3" cstate="print"/>
          <a:stretch>
            <a:fillRect/>
          </a:stretch>
        </p:blipFill>
        <p:spPr>
          <a:xfrm>
            <a:off x="4355976" y="2996952"/>
            <a:ext cx="4600575" cy="3114675"/>
          </a:xfrm>
          <a:prstGeom prst="rect">
            <a:avLst/>
          </a:prstGeom>
        </p:spPr>
      </p:pic>
      <p:sp>
        <p:nvSpPr>
          <p:cNvPr id="11" name="Управляющая кнопка: далее 10">
            <a:hlinkClick r:id="" action="ppaction://hlinkshowjump?jump=nextslide" highlightClick="1"/>
          </p:cNvPr>
          <p:cNvSpPr/>
          <p:nvPr/>
        </p:nvSpPr>
        <p:spPr>
          <a:xfrm>
            <a:off x="8135888" y="0"/>
            <a:ext cx="1008112" cy="6926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 action="ppaction://hlinkshowjump?jump=previousslide" highlightClick="1"/>
          </p:cNvPr>
          <p:cNvSpPr/>
          <p:nvPr/>
        </p:nvSpPr>
        <p:spPr>
          <a:xfrm>
            <a:off x="7020272" y="0"/>
            <a:ext cx="936104" cy="69269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9981436_0005005Konditer.png"/>
          <p:cNvPicPr>
            <a:picLocks noChangeAspect="1"/>
          </p:cNvPicPr>
          <p:nvPr/>
        </p:nvPicPr>
        <p:blipFill>
          <a:blip r:embed="rId2" cstate="print"/>
          <a:stretch>
            <a:fillRect/>
          </a:stretch>
        </p:blipFill>
        <p:spPr>
          <a:xfrm>
            <a:off x="0" y="0"/>
            <a:ext cx="1662482" cy="2016224"/>
          </a:xfrm>
          <a:prstGeom prst="rect">
            <a:avLst/>
          </a:prstGeom>
        </p:spPr>
      </p:pic>
      <p:pic>
        <p:nvPicPr>
          <p:cNvPr id="5" name="Рисунок 4" descr="a_baker_with_a_loaf_of_bread_0521-1001-2819-5246_SMU.jpg"/>
          <p:cNvPicPr>
            <a:picLocks noChangeAspect="1"/>
          </p:cNvPicPr>
          <p:nvPr/>
        </p:nvPicPr>
        <p:blipFill>
          <a:blip r:embed="rId3" cstate="print"/>
          <a:stretch>
            <a:fillRect/>
          </a:stretch>
        </p:blipFill>
        <p:spPr>
          <a:xfrm flipH="1">
            <a:off x="1403648" y="0"/>
            <a:ext cx="2111512" cy="1872208"/>
          </a:xfrm>
          <a:prstGeom prst="rect">
            <a:avLst/>
          </a:prstGeom>
        </p:spPr>
      </p:pic>
      <p:pic>
        <p:nvPicPr>
          <p:cNvPr id="6" name="Рисунок 5" descr="handymanshermanoaks2.jpg"/>
          <p:cNvPicPr>
            <a:picLocks noChangeAspect="1"/>
          </p:cNvPicPr>
          <p:nvPr/>
        </p:nvPicPr>
        <p:blipFill>
          <a:blip r:embed="rId4" cstate="print"/>
          <a:stretch>
            <a:fillRect/>
          </a:stretch>
        </p:blipFill>
        <p:spPr>
          <a:xfrm>
            <a:off x="1907704" y="1820565"/>
            <a:ext cx="1580144" cy="2112491"/>
          </a:xfrm>
          <a:prstGeom prst="rect">
            <a:avLst/>
          </a:prstGeom>
        </p:spPr>
      </p:pic>
      <p:pic>
        <p:nvPicPr>
          <p:cNvPr id="7" name="Рисунок 6" descr="architetto_architetto_fr_01.png"/>
          <p:cNvPicPr>
            <a:picLocks noChangeAspect="1"/>
          </p:cNvPicPr>
          <p:nvPr/>
        </p:nvPicPr>
        <p:blipFill>
          <a:blip r:embed="rId5" cstate="print"/>
          <a:stretch>
            <a:fillRect/>
          </a:stretch>
        </p:blipFill>
        <p:spPr>
          <a:xfrm>
            <a:off x="0" y="4077072"/>
            <a:ext cx="1922155" cy="1440160"/>
          </a:xfrm>
          <a:prstGeom prst="rect">
            <a:avLst/>
          </a:prstGeom>
        </p:spPr>
      </p:pic>
      <p:pic>
        <p:nvPicPr>
          <p:cNvPr id="8" name="Рисунок 7" descr="100478022_domashnyayapomosch.jpg"/>
          <p:cNvPicPr>
            <a:picLocks noChangeAspect="1"/>
          </p:cNvPicPr>
          <p:nvPr/>
        </p:nvPicPr>
        <p:blipFill>
          <a:blip r:embed="rId6" cstate="print"/>
          <a:stretch>
            <a:fillRect/>
          </a:stretch>
        </p:blipFill>
        <p:spPr>
          <a:xfrm>
            <a:off x="0" y="2132856"/>
            <a:ext cx="1949720" cy="1872208"/>
          </a:xfrm>
          <a:prstGeom prst="rect">
            <a:avLst/>
          </a:prstGeom>
        </p:spPr>
      </p:pic>
      <p:pic>
        <p:nvPicPr>
          <p:cNvPr id="9" name="Рисунок 8" descr="5751910-hombre-constructor-con-la-herramienta-derby-construccion-de-un-muro-de-ladrillo-ilustracion-vectori.jpg"/>
          <p:cNvPicPr>
            <a:picLocks noChangeAspect="1"/>
          </p:cNvPicPr>
          <p:nvPr/>
        </p:nvPicPr>
        <p:blipFill>
          <a:blip r:embed="rId7" cstate="print"/>
          <a:stretch>
            <a:fillRect/>
          </a:stretch>
        </p:blipFill>
        <p:spPr>
          <a:xfrm>
            <a:off x="3347864" y="1844824"/>
            <a:ext cx="1951338" cy="1775717"/>
          </a:xfrm>
          <a:prstGeom prst="rect">
            <a:avLst/>
          </a:prstGeom>
        </p:spPr>
      </p:pic>
      <p:pic>
        <p:nvPicPr>
          <p:cNvPr id="11" name="Рисунок 10" descr="606106.jpg"/>
          <p:cNvPicPr>
            <a:picLocks noChangeAspect="1"/>
          </p:cNvPicPr>
          <p:nvPr/>
        </p:nvPicPr>
        <p:blipFill>
          <a:blip r:embed="rId8" cstate="print"/>
          <a:stretch>
            <a:fillRect/>
          </a:stretch>
        </p:blipFill>
        <p:spPr>
          <a:xfrm>
            <a:off x="4860032" y="0"/>
            <a:ext cx="1944216" cy="1728192"/>
          </a:xfrm>
          <a:prstGeom prst="rect">
            <a:avLst/>
          </a:prstGeom>
        </p:spPr>
      </p:pic>
      <p:pic>
        <p:nvPicPr>
          <p:cNvPr id="12" name="Рисунок 11" descr="christa-magic-sewing-machine.jpg"/>
          <p:cNvPicPr>
            <a:picLocks noChangeAspect="1"/>
          </p:cNvPicPr>
          <p:nvPr/>
        </p:nvPicPr>
        <p:blipFill>
          <a:blip r:embed="rId9" cstate="print"/>
          <a:stretch>
            <a:fillRect/>
          </a:stretch>
        </p:blipFill>
        <p:spPr>
          <a:xfrm>
            <a:off x="6767736" y="0"/>
            <a:ext cx="2376264" cy="1701090"/>
          </a:xfrm>
          <a:prstGeom prst="rect">
            <a:avLst/>
          </a:prstGeom>
        </p:spPr>
      </p:pic>
      <p:pic>
        <p:nvPicPr>
          <p:cNvPr id="13" name="Рисунок 12" descr="animaatjes-kleermakers-12628.jpg"/>
          <p:cNvPicPr>
            <a:picLocks noChangeAspect="1"/>
          </p:cNvPicPr>
          <p:nvPr/>
        </p:nvPicPr>
        <p:blipFill>
          <a:blip r:embed="rId10" cstate="print"/>
          <a:stretch>
            <a:fillRect/>
          </a:stretch>
        </p:blipFill>
        <p:spPr>
          <a:xfrm>
            <a:off x="3491880" y="0"/>
            <a:ext cx="1368152" cy="1833648"/>
          </a:xfrm>
          <a:prstGeom prst="rect">
            <a:avLst/>
          </a:prstGeom>
        </p:spPr>
      </p:pic>
      <p:pic>
        <p:nvPicPr>
          <p:cNvPr id="14" name="Рисунок 13" descr="royalty-free-director-clipart-illustration-443457.jpg"/>
          <p:cNvPicPr>
            <a:picLocks noChangeAspect="1"/>
          </p:cNvPicPr>
          <p:nvPr/>
        </p:nvPicPr>
        <p:blipFill>
          <a:blip r:embed="rId11" cstate="print"/>
          <a:stretch>
            <a:fillRect/>
          </a:stretch>
        </p:blipFill>
        <p:spPr>
          <a:xfrm>
            <a:off x="7452320" y="1700808"/>
            <a:ext cx="1691680" cy="1959078"/>
          </a:xfrm>
          <a:prstGeom prst="rect">
            <a:avLst/>
          </a:prstGeom>
        </p:spPr>
      </p:pic>
      <p:pic>
        <p:nvPicPr>
          <p:cNvPr id="15" name="Рисунок 14" descr="videosjomka-arhangelsk-04-06-2012.jpg"/>
          <p:cNvPicPr>
            <a:picLocks noChangeAspect="1"/>
          </p:cNvPicPr>
          <p:nvPr/>
        </p:nvPicPr>
        <p:blipFill>
          <a:blip r:embed="rId12" cstate="print"/>
          <a:stretch>
            <a:fillRect/>
          </a:stretch>
        </p:blipFill>
        <p:spPr>
          <a:xfrm>
            <a:off x="5292080" y="1772816"/>
            <a:ext cx="2141839" cy="1800200"/>
          </a:xfrm>
          <a:prstGeom prst="rect">
            <a:avLst/>
          </a:prstGeom>
        </p:spPr>
      </p:pic>
      <p:pic>
        <p:nvPicPr>
          <p:cNvPr id="17" name="Рисунок 16" descr="writersblock.jpg"/>
          <p:cNvPicPr>
            <a:picLocks noChangeAspect="1"/>
          </p:cNvPicPr>
          <p:nvPr/>
        </p:nvPicPr>
        <p:blipFill>
          <a:blip r:embed="rId13" cstate="print"/>
          <a:stretch>
            <a:fillRect/>
          </a:stretch>
        </p:blipFill>
        <p:spPr>
          <a:xfrm>
            <a:off x="1979712" y="3933056"/>
            <a:ext cx="1812558" cy="1584176"/>
          </a:xfrm>
          <a:prstGeom prst="rect">
            <a:avLst/>
          </a:prstGeom>
        </p:spPr>
      </p:pic>
      <p:pic>
        <p:nvPicPr>
          <p:cNvPr id="18" name="Рисунок 17" descr="0_ab26d_97d18e6d_XL.png"/>
          <p:cNvPicPr>
            <a:picLocks noChangeAspect="1"/>
          </p:cNvPicPr>
          <p:nvPr/>
        </p:nvPicPr>
        <p:blipFill>
          <a:blip r:embed="rId14" cstate="print"/>
          <a:stretch>
            <a:fillRect/>
          </a:stretch>
        </p:blipFill>
        <p:spPr>
          <a:xfrm>
            <a:off x="3491880" y="3645024"/>
            <a:ext cx="1952759" cy="1440160"/>
          </a:xfrm>
          <a:prstGeom prst="rect">
            <a:avLst/>
          </a:prstGeom>
        </p:spPr>
      </p:pic>
      <p:pic>
        <p:nvPicPr>
          <p:cNvPr id="19" name="Рисунок 18" descr="item_3757.jpg"/>
          <p:cNvPicPr>
            <a:picLocks noChangeAspect="1"/>
          </p:cNvPicPr>
          <p:nvPr/>
        </p:nvPicPr>
        <p:blipFill>
          <a:blip r:embed="rId15" cstate="print"/>
          <a:stretch>
            <a:fillRect/>
          </a:stretch>
        </p:blipFill>
        <p:spPr>
          <a:xfrm>
            <a:off x="6660232" y="3717032"/>
            <a:ext cx="1005711" cy="2088232"/>
          </a:xfrm>
          <a:prstGeom prst="rect">
            <a:avLst/>
          </a:prstGeom>
        </p:spPr>
      </p:pic>
      <p:pic>
        <p:nvPicPr>
          <p:cNvPr id="20" name="Рисунок 19" descr="police_officer_12.gif"/>
          <p:cNvPicPr>
            <a:picLocks noChangeAspect="1"/>
          </p:cNvPicPr>
          <p:nvPr/>
        </p:nvPicPr>
        <p:blipFill>
          <a:blip r:embed="rId16" cstate="print"/>
          <a:stretch>
            <a:fillRect/>
          </a:stretch>
        </p:blipFill>
        <p:spPr>
          <a:xfrm>
            <a:off x="5364088" y="3717032"/>
            <a:ext cx="1224136" cy="1768531"/>
          </a:xfrm>
          <a:prstGeom prst="rect">
            <a:avLst/>
          </a:prstGeom>
        </p:spPr>
      </p:pic>
      <p:pic>
        <p:nvPicPr>
          <p:cNvPr id="21" name="Рисунок 20" descr="d1627m3h.gif"/>
          <p:cNvPicPr>
            <a:picLocks noChangeAspect="1"/>
          </p:cNvPicPr>
          <p:nvPr/>
        </p:nvPicPr>
        <p:blipFill>
          <a:blip r:embed="rId17" cstate="print"/>
          <a:stretch>
            <a:fillRect/>
          </a:stretch>
        </p:blipFill>
        <p:spPr>
          <a:xfrm>
            <a:off x="7322393" y="4437112"/>
            <a:ext cx="1821607" cy="936104"/>
          </a:xfrm>
          <a:prstGeom prst="rect">
            <a:avLst/>
          </a:prstGeom>
        </p:spPr>
      </p:pic>
      <p:sp>
        <p:nvSpPr>
          <p:cNvPr id="22" name="TextBox 21"/>
          <p:cNvSpPr txBox="1"/>
          <p:nvPr/>
        </p:nvSpPr>
        <p:spPr>
          <a:xfrm>
            <a:off x="2627784" y="5445224"/>
            <a:ext cx="4032448" cy="2420888"/>
          </a:xfrm>
          <a:prstGeom prst="rect">
            <a:avLst/>
          </a:prstGeom>
          <a:noFill/>
          <a:effectLst>
            <a:outerShdw blurRad="50800" dist="38100" dir="2700000" algn="tl" rotWithShape="0">
              <a:prstClr val="black">
                <a:alpha val="40000"/>
              </a:prstClr>
            </a:outerShdw>
          </a:effectLst>
        </p:spPr>
        <p:txBody>
          <a:bodyPr wrap="square" rtlCol="0">
            <a:prstTxWarp prst="textArchUp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Конец</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Управляющая кнопка: в начало 24">
            <a:hlinkClick r:id="" action="ppaction://hlinkshowjump?jump=firstslide" highlightClick="1"/>
          </p:cNvPr>
          <p:cNvSpPr/>
          <p:nvPr/>
        </p:nvSpPr>
        <p:spPr>
          <a:xfrm>
            <a:off x="6732240" y="6021288"/>
            <a:ext cx="936104" cy="72008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Управляющая кнопка: назад 25">
            <a:hlinkClick r:id="" action="ppaction://hlinkshowjump?jump=previousslide" highlightClick="1"/>
          </p:cNvPr>
          <p:cNvSpPr/>
          <p:nvPr/>
        </p:nvSpPr>
        <p:spPr>
          <a:xfrm>
            <a:off x="7740352" y="6021288"/>
            <a:ext cx="936104"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nvGraphicFramePr>
        <p:xfrm>
          <a:off x="251520" y="116633"/>
          <a:ext cx="8424936" cy="92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251521" y="1196753"/>
            <a:ext cx="5760640"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800" b="1" cap="none" spc="0" dirty="0" smtClean="0">
                <a:ln w="11430"/>
                <a:solidFill>
                  <a:schemeClr val="accent2">
                    <a:lumMod val="75000"/>
                  </a:schemeClr>
                </a:solidFill>
                <a:effectLst>
                  <a:outerShdw blurRad="50800" dist="39000" dir="5460000" algn="tl">
                    <a:srgbClr val="000000">
                      <a:alpha val="38000"/>
                    </a:srgbClr>
                  </a:outerShdw>
                </a:effectLst>
              </a:rPr>
              <a:t>В ресторане их найду я -</a:t>
            </a:r>
            <a:br>
              <a:rPr lang="ru-RU" sz="2800" b="1" cap="none" spc="0" dirty="0" smtClean="0">
                <a:ln w="11430"/>
                <a:solidFill>
                  <a:schemeClr val="accent2">
                    <a:lumMod val="75000"/>
                  </a:schemeClr>
                </a:solidFill>
                <a:effectLst>
                  <a:outerShdw blurRad="50800" dist="39000" dir="5460000" algn="tl">
                    <a:srgbClr val="000000">
                      <a:alpha val="38000"/>
                    </a:srgbClr>
                  </a:outerShdw>
                </a:effectLst>
              </a:rPr>
            </a:br>
            <a:r>
              <a:rPr lang="ru-RU" sz="2800" b="1" cap="none" spc="0" dirty="0" smtClean="0">
                <a:ln w="11430"/>
                <a:solidFill>
                  <a:schemeClr val="accent2">
                    <a:lumMod val="75000"/>
                  </a:schemeClr>
                </a:solidFill>
                <a:effectLst>
                  <a:outerShdw blurRad="50800" dist="39000" dir="5460000" algn="tl">
                    <a:srgbClr val="000000">
                      <a:alpha val="38000"/>
                    </a:srgbClr>
                  </a:outerShdw>
                </a:effectLst>
              </a:rPr>
              <a:t>Эти люди в колпаках</a:t>
            </a:r>
            <a:br>
              <a:rPr lang="ru-RU" sz="2800" b="1" cap="none" spc="0" dirty="0" smtClean="0">
                <a:ln w="11430"/>
                <a:solidFill>
                  <a:schemeClr val="accent2">
                    <a:lumMod val="75000"/>
                  </a:schemeClr>
                </a:solidFill>
                <a:effectLst>
                  <a:outerShdw blurRad="50800" dist="39000" dir="5460000" algn="tl">
                    <a:srgbClr val="000000">
                      <a:alpha val="38000"/>
                    </a:srgbClr>
                  </a:outerShdw>
                </a:effectLst>
              </a:rPr>
            </a:br>
            <a:r>
              <a:rPr lang="ru-RU" sz="2800" b="1" cap="none" spc="0" dirty="0" smtClean="0">
                <a:ln w="11430"/>
                <a:solidFill>
                  <a:schemeClr val="accent2">
                    <a:lumMod val="75000"/>
                  </a:schemeClr>
                </a:solidFill>
                <a:effectLst>
                  <a:outerShdw blurRad="50800" dist="39000" dir="5460000" algn="tl">
                    <a:srgbClr val="000000">
                      <a:alpha val="38000"/>
                    </a:srgbClr>
                  </a:outerShdw>
                </a:effectLst>
              </a:rPr>
              <a:t>Над кастрюлями колдуют</a:t>
            </a:r>
          </a:p>
          <a:p>
            <a:r>
              <a:rPr lang="ru-RU" sz="2800" b="1" cap="none" spc="0" dirty="0" smtClean="0">
                <a:ln w="11430"/>
                <a:solidFill>
                  <a:schemeClr val="accent2">
                    <a:lumMod val="75000"/>
                  </a:schemeClr>
                </a:solidFill>
                <a:effectLst>
                  <a:outerShdw blurRad="50800" dist="39000" dir="5460000" algn="tl">
                    <a:srgbClr val="000000">
                      <a:alpha val="38000"/>
                    </a:srgbClr>
                  </a:outerShdw>
                </a:effectLst>
              </a:rPr>
              <a:t>С поварешками в руках.</a:t>
            </a:r>
            <a:endParaRPr lang="ru-RU" sz="2800" b="1" cap="none" spc="0" dirty="0">
              <a:ln w="11430"/>
              <a:solidFill>
                <a:schemeClr val="accent2">
                  <a:lumMod val="75000"/>
                </a:schemeClr>
              </a:solidFill>
              <a:effectLst>
                <a:outerShdw blurRad="50800" dist="39000" dir="5460000" algn="tl">
                  <a:srgbClr val="000000">
                    <a:alpha val="38000"/>
                  </a:srgbClr>
                </a:outerShdw>
              </a:effectLst>
            </a:endParaRPr>
          </a:p>
        </p:txBody>
      </p:sp>
      <p:sp>
        <p:nvSpPr>
          <p:cNvPr id="10" name="Прямоугольник 9"/>
          <p:cNvSpPr/>
          <p:nvPr/>
        </p:nvSpPr>
        <p:spPr>
          <a:xfrm>
            <a:off x="2555776" y="332656"/>
            <a:ext cx="3792423"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Повар</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Прямоугольник 10"/>
          <p:cNvSpPr/>
          <p:nvPr/>
        </p:nvSpPr>
        <p:spPr>
          <a:xfrm>
            <a:off x="611560" y="5517232"/>
            <a:ext cx="8208912"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a:t>Повар</a:t>
            </a:r>
            <a:r>
              <a:rPr lang="ru-RU" dirty="0"/>
              <a:t> – это специалист по приготовлению пищи. Хорошего повара иногда называют  волшебником, ведь он может из самых обычных продуктов приготовить настоящий шедевр, который доставит радость и наслаждение людям.</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 name="Рисунок 11" descr="0_7a205_23eda31d_XL.jpg"/>
          <p:cNvPicPr>
            <a:picLocks noChangeAspect="1"/>
          </p:cNvPicPr>
          <p:nvPr/>
        </p:nvPicPr>
        <p:blipFill>
          <a:blip r:embed="rId7" cstate="print"/>
          <a:stretch>
            <a:fillRect/>
          </a:stretch>
        </p:blipFill>
        <p:spPr>
          <a:xfrm>
            <a:off x="1403648" y="2996952"/>
            <a:ext cx="3384377" cy="2599888"/>
          </a:xfrm>
          <a:prstGeom prst="rect">
            <a:avLst/>
          </a:prstGeom>
        </p:spPr>
      </p:pic>
      <p:pic>
        <p:nvPicPr>
          <p:cNvPr id="13" name="Рисунок 12" descr="184967.jpg"/>
          <p:cNvPicPr>
            <a:picLocks noChangeAspect="1"/>
          </p:cNvPicPr>
          <p:nvPr/>
        </p:nvPicPr>
        <p:blipFill>
          <a:blip r:embed="rId8" cstate="print"/>
          <a:stretch>
            <a:fillRect/>
          </a:stretch>
        </p:blipFill>
        <p:spPr>
          <a:xfrm>
            <a:off x="5580112" y="908720"/>
            <a:ext cx="3072580" cy="4608870"/>
          </a:xfrm>
          <a:prstGeom prst="rect">
            <a:avLst/>
          </a:prstGeom>
        </p:spPr>
      </p:pic>
      <p:sp>
        <p:nvSpPr>
          <p:cNvPr id="14" name="Управляющая кнопка: далее 13">
            <a:hlinkClick r:id="" action="ppaction://hlinkshowjump?jump=nextslide" highlightClick="1"/>
          </p:cNvPr>
          <p:cNvSpPr/>
          <p:nvPr/>
        </p:nvSpPr>
        <p:spPr>
          <a:xfrm>
            <a:off x="7884368" y="18864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назад 14">
            <a:hlinkClick r:id="" action="ppaction://hlinkshowjump?jump=previousslide" highlightClick="1"/>
          </p:cNvPr>
          <p:cNvSpPr/>
          <p:nvPr/>
        </p:nvSpPr>
        <p:spPr>
          <a:xfrm>
            <a:off x="6804248" y="18864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27784" y="404664"/>
            <a:ext cx="400292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ондитер </a:t>
            </a:r>
          </a:p>
        </p:txBody>
      </p:sp>
      <p:sp>
        <p:nvSpPr>
          <p:cNvPr id="5" name="Прямоугольник 4"/>
          <p:cNvSpPr/>
          <p:nvPr/>
        </p:nvSpPr>
        <p:spPr>
          <a:xfrm>
            <a:off x="179512" y="1268760"/>
            <a:ext cx="884184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a:t>Повар-кондитер </a:t>
            </a:r>
            <a:r>
              <a:rPr lang="ru-RU" sz="2400" dirty="0"/>
              <a:t>специализируется на изготовлении кондитерских изделий, для чего необходим изысканный вкус, фантазия и изобретательность.</a:t>
            </a:r>
          </a:p>
        </p:txBody>
      </p:sp>
      <p:sp>
        <p:nvSpPr>
          <p:cNvPr id="7" name="Прямоугольник 6"/>
          <p:cNvSpPr/>
          <p:nvPr/>
        </p:nvSpPr>
        <p:spPr>
          <a:xfrm>
            <a:off x="3635896" y="4509120"/>
            <a:ext cx="5328592" cy="22159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Каждое его творенье - </a:t>
            </a:r>
            <a: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Просто сказка, объеденье, </a:t>
            </a:r>
            <a: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Мысли, творчества полет. </a:t>
            </a:r>
            <a: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Тот, кто пробовал, поймет</a:t>
            </a:r>
            <a:r>
              <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pic>
        <p:nvPicPr>
          <p:cNvPr id="8" name="Рисунок 7" descr="05_1.jpg"/>
          <p:cNvPicPr>
            <a:picLocks noChangeAspect="1"/>
          </p:cNvPicPr>
          <p:nvPr/>
        </p:nvPicPr>
        <p:blipFill>
          <a:blip r:embed="rId2" cstate="print"/>
          <a:stretch>
            <a:fillRect/>
          </a:stretch>
        </p:blipFill>
        <p:spPr>
          <a:xfrm>
            <a:off x="4716016" y="2060848"/>
            <a:ext cx="3824481" cy="2543280"/>
          </a:xfrm>
          <a:prstGeom prst="rect">
            <a:avLst/>
          </a:prstGeom>
        </p:spPr>
      </p:pic>
      <p:pic>
        <p:nvPicPr>
          <p:cNvPr id="9" name="Рисунок 8" descr="1368439516_pfq3zutpwimilcb.jpeg"/>
          <p:cNvPicPr>
            <a:picLocks noChangeAspect="1"/>
          </p:cNvPicPr>
          <p:nvPr/>
        </p:nvPicPr>
        <p:blipFill>
          <a:blip r:embed="rId3" cstate="print"/>
          <a:stretch>
            <a:fillRect/>
          </a:stretch>
        </p:blipFill>
        <p:spPr>
          <a:xfrm>
            <a:off x="107504" y="2708920"/>
            <a:ext cx="3351515" cy="3853476"/>
          </a:xfrm>
          <a:prstGeom prst="rect">
            <a:avLst/>
          </a:prstGeom>
        </p:spPr>
      </p:pic>
      <p:sp>
        <p:nvSpPr>
          <p:cNvPr id="10" name="Управляющая кнопка: далее 9">
            <a:hlinkClick r:id="" action="ppaction://hlinkshowjump?jump=nextslide" highlightClick="1"/>
          </p:cNvPr>
          <p:cNvSpPr/>
          <p:nvPr/>
        </p:nvSpPr>
        <p:spPr>
          <a:xfrm>
            <a:off x="7884368" y="18864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 action="ppaction://hlinkshowjump?jump=previousslide" highlightClick="1"/>
          </p:cNvPr>
          <p:cNvSpPr/>
          <p:nvPr/>
        </p:nvSpPr>
        <p:spPr>
          <a:xfrm>
            <a:off x="6804248" y="18864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1840" y="188640"/>
            <a:ext cx="4608512"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Пекарь</a:t>
            </a:r>
            <a:r>
              <a:rPr lang="ru-RU"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Управляющая кнопка: далее 4">
            <a:hlinkClick r:id="" action="ppaction://hlinkshowjump?jump=nextslide" highlightClick="1"/>
          </p:cNvPr>
          <p:cNvSpPr/>
          <p:nvPr/>
        </p:nvSpPr>
        <p:spPr>
          <a:xfrm>
            <a:off x="7884368" y="18864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6804248" y="18864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32a60ed15133513bffa7baa449407 (1).jpg"/>
          <p:cNvPicPr>
            <a:picLocks noChangeAspect="1"/>
          </p:cNvPicPr>
          <p:nvPr/>
        </p:nvPicPr>
        <p:blipFill>
          <a:blip r:embed="rId2" cstate="print"/>
          <a:stretch>
            <a:fillRect/>
          </a:stretch>
        </p:blipFill>
        <p:spPr>
          <a:xfrm flipH="1">
            <a:off x="179512" y="1196752"/>
            <a:ext cx="3600400" cy="2396684"/>
          </a:xfrm>
          <a:prstGeom prst="rect">
            <a:avLst/>
          </a:prstGeom>
        </p:spPr>
      </p:pic>
      <p:pic>
        <p:nvPicPr>
          <p:cNvPr id="8" name="Рисунок 7" descr="a_baker_with_a_loaf_of_bread_0521-1001-2819-5246_SMU.jpg"/>
          <p:cNvPicPr>
            <a:picLocks noChangeAspect="1"/>
          </p:cNvPicPr>
          <p:nvPr/>
        </p:nvPicPr>
        <p:blipFill>
          <a:blip r:embed="rId3" cstate="print"/>
          <a:stretch>
            <a:fillRect/>
          </a:stretch>
        </p:blipFill>
        <p:spPr>
          <a:xfrm flipH="1">
            <a:off x="5033070" y="3212976"/>
            <a:ext cx="4110928" cy="3645024"/>
          </a:xfrm>
          <a:prstGeom prst="rect">
            <a:avLst/>
          </a:prstGeom>
        </p:spPr>
      </p:pic>
      <p:sp>
        <p:nvSpPr>
          <p:cNvPr id="9" name="TextBox 8"/>
          <p:cNvSpPr txBox="1"/>
          <p:nvPr/>
        </p:nvSpPr>
        <p:spPr>
          <a:xfrm>
            <a:off x="3923928" y="1700808"/>
            <a:ext cx="5220072" cy="1384995"/>
          </a:xfrm>
          <a:prstGeom prst="rect">
            <a:avLst/>
          </a:prstGeom>
          <a:noFill/>
        </p:spPr>
        <p:txBody>
          <a:bodyPr wrap="square" rtlCol="0">
            <a:spAutoFit/>
          </a:bodyPr>
          <a:lstStyle/>
          <a:p>
            <a:r>
              <a:rPr lang="ru-RU" sz="2800" b="1" dirty="0" smtClean="0">
                <a:ln w="10541" cmpd="sng">
                  <a:solidFill>
                    <a:schemeClr val="accent2">
                      <a:lumMod val="75000"/>
                    </a:schemeClr>
                  </a:solidFill>
                  <a:prstDash val="solid"/>
                </a:ln>
              </a:rPr>
              <a:t>Пекарь - это специалист по выпечке хлеба.</a:t>
            </a:r>
            <a:br>
              <a:rPr lang="ru-RU" sz="2800" b="1" dirty="0" smtClean="0">
                <a:ln w="10541" cmpd="sng">
                  <a:solidFill>
                    <a:schemeClr val="accent2">
                      <a:lumMod val="75000"/>
                    </a:schemeClr>
                  </a:solidFill>
                  <a:prstDash val="solid"/>
                </a:ln>
              </a:rPr>
            </a:br>
            <a:endParaRPr lang="ru-RU" sz="2800" b="1" dirty="0">
              <a:ln w="10541" cmpd="sng">
                <a:solidFill>
                  <a:schemeClr val="accent2">
                    <a:lumMod val="75000"/>
                  </a:schemeClr>
                </a:solidFill>
                <a:prstDash val="solid"/>
              </a:ln>
            </a:endParaRPr>
          </a:p>
        </p:txBody>
      </p:sp>
      <p:sp>
        <p:nvSpPr>
          <p:cNvPr id="10" name="Прямоугольник 9"/>
          <p:cNvSpPr/>
          <p:nvPr/>
        </p:nvSpPr>
        <p:spPr>
          <a:xfrm>
            <a:off x="395536" y="4005064"/>
            <a:ext cx="6156176" cy="181588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Встанем мы, когда вы спите,</a:t>
            </a:r>
          </a:p>
          <a:p>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И муку просеем в сите, </a:t>
            </a:r>
          </a:p>
          <a:p>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Докрасна натопим печь, </a:t>
            </a:r>
          </a:p>
          <a:p>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Чтобы хлеб к утру испечь</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548680"/>
            <a:ext cx="8208912"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Технолог по приготовлению пищи</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107504" y="1556792"/>
            <a:ext cx="5688632" cy="2092881"/>
          </a:xfrm>
          <a:prstGeom prst="rect">
            <a:avLst/>
          </a:prstGeom>
        </p:spPr>
        <p:txBody>
          <a:bodyPr wrap="square">
            <a:spAutoFit/>
          </a:bodyPr>
          <a:lstStyle/>
          <a:p>
            <a:r>
              <a:rPr lang="ru-RU" sz="2800" b="1" dirty="0" smtClean="0">
                <a:ln w="10541" cmpd="sng">
                  <a:solidFill>
                    <a:schemeClr val="accent2">
                      <a:lumMod val="75000"/>
                    </a:schemeClr>
                  </a:solidFill>
                  <a:prstDash val="solid"/>
                </a:ln>
              </a:rPr>
              <a:t>Технолог составляет рецептуру блюд, продуктов питания, контролирует правильность их изготовления. </a:t>
            </a:r>
            <a:r>
              <a:rPr lang="ru-RU" dirty="0" smtClean="0"/>
              <a:t/>
            </a:r>
            <a:br>
              <a:rPr lang="ru-RU" dirty="0" smtClean="0"/>
            </a:br>
            <a:endParaRPr lang="ru-RU" dirty="0"/>
          </a:p>
        </p:txBody>
      </p:sp>
      <p:pic>
        <p:nvPicPr>
          <p:cNvPr id="6" name="Рисунок 5" descr="1367220057577746.jpg"/>
          <p:cNvPicPr>
            <a:picLocks noChangeAspect="1"/>
          </p:cNvPicPr>
          <p:nvPr/>
        </p:nvPicPr>
        <p:blipFill>
          <a:blip r:embed="rId2" cstate="print"/>
          <a:stretch>
            <a:fillRect/>
          </a:stretch>
        </p:blipFill>
        <p:spPr>
          <a:xfrm>
            <a:off x="5867400" y="2038350"/>
            <a:ext cx="3276600" cy="4819650"/>
          </a:xfrm>
          <a:prstGeom prst="rect">
            <a:avLst/>
          </a:prstGeom>
        </p:spPr>
      </p:pic>
      <p:pic>
        <p:nvPicPr>
          <p:cNvPr id="7" name="Рисунок 6" descr="rebenok_na_kuhne9.jpg"/>
          <p:cNvPicPr>
            <a:picLocks noChangeAspect="1"/>
          </p:cNvPicPr>
          <p:nvPr/>
        </p:nvPicPr>
        <p:blipFill>
          <a:blip r:embed="rId3" cstate="print"/>
          <a:stretch>
            <a:fillRect/>
          </a:stretch>
        </p:blipFill>
        <p:spPr>
          <a:xfrm>
            <a:off x="395536" y="3559719"/>
            <a:ext cx="4757135" cy="3298281"/>
          </a:xfrm>
          <a:prstGeom prst="rect">
            <a:avLst/>
          </a:prstGeom>
        </p:spPr>
      </p:pic>
      <p:sp>
        <p:nvSpPr>
          <p:cNvPr id="8" name="Управляющая кнопка: далее 7">
            <a:hlinkClick r:id="" action="ppaction://hlinkshowjump?jump=nextslide" highlightClick="1"/>
          </p:cNvPr>
          <p:cNvSpPr/>
          <p:nvPr/>
        </p:nvSpPr>
        <p:spPr>
          <a:xfrm>
            <a:off x="7884368" y="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6804248" y="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60648"/>
            <a:ext cx="8568952" cy="1754326"/>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solidFill>
                  <a:schemeClr val="accent1"/>
                </a:solidFill>
                <a:effectLst>
                  <a:outerShdw blurRad="50800" dist="39000" dir="5460000" algn="tl">
                    <a:srgbClr val="000000">
                      <a:alpha val="38000"/>
                    </a:srgbClr>
                  </a:outerShdw>
                </a:effectLst>
              </a:rPr>
              <a:t>Профессии, связанные со строительством </a:t>
            </a:r>
            <a:endParaRPr lang="ru-RU" sz="5400" b="1" dirty="0">
              <a:ln w="11430"/>
              <a:solidFill>
                <a:schemeClr val="accent1"/>
              </a:solidFill>
              <a:effectLst>
                <a:outerShdw blurRad="50800" dist="39000" dir="5460000" algn="tl">
                  <a:srgbClr val="000000">
                    <a:alpha val="38000"/>
                  </a:srgbClr>
                </a:outerShdw>
              </a:effectLst>
            </a:endParaRPr>
          </a:p>
        </p:txBody>
      </p:sp>
      <p:pic>
        <p:nvPicPr>
          <p:cNvPr id="5" name="Рисунок 4" descr="2-kirpich-m-100-polnotelyij-i-pustotelyij-v-kieve.jpg"/>
          <p:cNvPicPr>
            <a:picLocks noChangeAspect="1"/>
          </p:cNvPicPr>
          <p:nvPr/>
        </p:nvPicPr>
        <p:blipFill>
          <a:blip r:embed="rId2" cstate="print"/>
          <a:stretch>
            <a:fillRect/>
          </a:stretch>
        </p:blipFill>
        <p:spPr>
          <a:xfrm>
            <a:off x="0" y="1988840"/>
            <a:ext cx="3178057" cy="2624944"/>
          </a:xfrm>
          <a:prstGeom prst="rect">
            <a:avLst/>
          </a:prstGeom>
        </p:spPr>
      </p:pic>
      <p:pic>
        <p:nvPicPr>
          <p:cNvPr id="6" name="Рисунок 5" descr="handymanshermanoaks2.jpg"/>
          <p:cNvPicPr>
            <a:picLocks noChangeAspect="1"/>
          </p:cNvPicPr>
          <p:nvPr/>
        </p:nvPicPr>
        <p:blipFill>
          <a:blip r:embed="rId3" cstate="print"/>
          <a:stretch>
            <a:fillRect/>
          </a:stretch>
        </p:blipFill>
        <p:spPr>
          <a:xfrm>
            <a:off x="3491880" y="1844824"/>
            <a:ext cx="2962410" cy="3960440"/>
          </a:xfrm>
          <a:prstGeom prst="rect">
            <a:avLst/>
          </a:prstGeom>
        </p:spPr>
      </p:pic>
      <p:pic>
        <p:nvPicPr>
          <p:cNvPr id="7" name="Рисунок 6" descr="shutterstock_381374_med-res_man-in-toolblet.jpg"/>
          <p:cNvPicPr>
            <a:picLocks noChangeAspect="1"/>
          </p:cNvPicPr>
          <p:nvPr/>
        </p:nvPicPr>
        <p:blipFill>
          <a:blip r:embed="rId4" cstate="print"/>
          <a:stretch>
            <a:fillRect/>
          </a:stretch>
        </p:blipFill>
        <p:spPr>
          <a:xfrm>
            <a:off x="6372200" y="2492896"/>
            <a:ext cx="2771800" cy="4365104"/>
          </a:xfrm>
          <a:prstGeom prst="rect">
            <a:avLst/>
          </a:prstGeom>
        </p:spPr>
      </p:pic>
      <p:sp>
        <p:nvSpPr>
          <p:cNvPr id="8" name="Управляющая кнопка: далее 7">
            <a:hlinkClick r:id="" action="ppaction://hlinkshowjump?jump=nextslide" highlightClick="1"/>
          </p:cNvPr>
          <p:cNvSpPr/>
          <p:nvPr/>
        </p:nvSpPr>
        <p:spPr>
          <a:xfrm>
            <a:off x="1691680" y="558924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назад 8">
            <a:hlinkClick r:id="" action="ppaction://hlinkshowjump?jump=previousslide" highlightClick="1"/>
          </p:cNvPr>
          <p:cNvSpPr/>
          <p:nvPr/>
        </p:nvSpPr>
        <p:spPr>
          <a:xfrm>
            <a:off x="611560" y="558924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800" y="188640"/>
            <a:ext cx="432048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Строитель</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0" y="4077072"/>
            <a:ext cx="6156176" cy="2862322"/>
          </a:xfrm>
          <a:prstGeom prst="rect">
            <a:avLst/>
          </a:prstGeom>
        </p:spPr>
        <p:txBody>
          <a:bodyPr wrap="square">
            <a:spAutoFit/>
          </a:bodyPr>
          <a:lstStyle/>
          <a:p>
            <a:r>
              <a:rPr lang="ru-RU" sz="2000" b="1" dirty="0" smtClean="0">
                <a:ln w="10541" cmpd="sng">
                  <a:solidFill>
                    <a:schemeClr val="tx2"/>
                  </a:solidFill>
                  <a:prstDash val="solid"/>
                </a:ln>
                <a:solidFill>
                  <a:schemeClr val="tx1">
                    <a:lumMod val="95000"/>
                    <a:lumOff val="5000"/>
                  </a:schemeClr>
                </a:solidFill>
              </a:rPr>
              <a:t>Конечно же, о профессии строителя можно говорить бесконечно. Труд людей, которые занимаются данным видом деятельности на профессиональной основе, заслуживает самой высокой оценки. Без них не было бы ни домов, ни магазинов, ни кинотеатров, ни больниц, ни стадионов. Необходимо отметить, что строитель – профессия, которая появилась давно, много столетий тому назад.</a:t>
            </a:r>
            <a:endParaRPr lang="ru-RU" sz="2000" b="1" dirty="0">
              <a:ln w="10541" cmpd="sng">
                <a:solidFill>
                  <a:schemeClr val="tx2"/>
                </a:solidFill>
                <a:prstDash val="solid"/>
              </a:ln>
              <a:solidFill>
                <a:schemeClr val="tx1">
                  <a:lumMod val="95000"/>
                  <a:lumOff val="5000"/>
                </a:schemeClr>
              </a:solidFill>
            </a:endParaRPr>
          </a:p>
        </p:txBody>
      </p:sp>
      <p:sp>
        <p:nvSpPr>
          <p:cNvPr id="6" name="Прямоугольник 5"/>
          <p:cNvSpPr/>
          <p:nvPr/>
        </p:nvSpPr>
        <p:spPr>
          <a:xfrm>
            <a:off x="4355976" y="1196752"/>
            <a:ext cx="4788024" cy="304698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Точно в срок построит он: </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Небоскрёб и стадион. </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Детский садик и больницу, </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Магазинов вереницу. </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Даже дом, скажу вам я, </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Где живет моя семья, </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 другие жители) </a:t>
            </a:r>
            <a:b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Строили – строители!</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Рисунок 7" descr="3951ac1a200763bd9dc9b9ec1017129a.jpg"/>
          <p:cNvPicPr>
            <a:picLocks noChangeAspect="1"/>
          </p:cNvPicPr>
          <p:nvPr/>
        </p:nvPicPr>
        <p:blipFill>
          <a:blip r:embed="rId2" cstate="print"/>
          <a:stretch>
            <a:fillRect/>
          </a:stretch>
        </p:blipFill>
        <p:spPr>
          <a:xfrm>
            <a:off x="683568" y="1052736"/>
            <a:ext cx="3816424" cy="3068961"/>
          </a:xfrm>
          <a:prstGeom prst="rect">
            <a:avLst/>
          </a:prstGeom>
        </p:spPr>
      </p:pic>
      <p:pic>
        <p:nvPicPr>
          <p:cNvPr id="9" name="Рисунок 8" descr="TVA-5.5.jpg"/>
          <p:cNvPicPr>
            <a:picLocks noChangeAspect="1"/>
          </p:cNvPicPr>
          <p:nvPr/>
        </p:nvPicPr>
        <p:blipFill>
          <a:blip r:embed="rId3" cstate="print"/>
          <a:stretch>
            <a:fillRect/>
          </a:stretch>
        </p:blipFill>
        <p:spPr>
          <a:xfrm>
            <a:off x="6228184" y="4193704"/>
            <a:ext cx="2664296" cy="2664296"/>
          </a:xfrm>
          <a:prstGeom prst="rect">
            <a:avLst/>
          </a:prstGeom>
        </p:spPr>
      </p:pic>
      <p:sp>
        <p:nvSpPr>
          <p:cNvPr id="10" name="Управляющая кнопка: далее 9">
            <a:hlinkClick r:id="" action="ppaction://hlinkshowjump?jump=nextslide" highlightClick="1"/>
          </p:cNvPr>
          <p:cNvSpPr/>
          <p:nvPr/>
        </p:nvSpPr>
        <p:spPr>
          <a:xfrm>
            <a:off x="7884368" y="18864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 action="ppaction://hlinkshowjump?jump=previousslide" highlightClick="1"/>
          </p:cNvPr>
          <p:cNvSpPr/>
          <p:nvPr/>
        </p:nvSpPr>
        <p:spPr>
          <a:xfrm>
            <a:off x="6732240" y="18864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5736" y="332656"/>
            <a:ext cx="4896544"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Архитектор</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179512" y="5226784"/>
            <a:ext cx="8784976" cy="1631216"/>
          </a:xfrm>
          <a:prstGeom prst="rect">
            <a:avLst/>
          </a:prstGeom>
        </p:spPr>
        <p:txBody>
          <a:bodyPr wrap="square">
            <a:spAutoFit/>
          </a:bodyPr>
          <a:lstStyle/>
          <a:p>
            <a:r>
              <a:rPr lang="ru-RU" sz="2000" b="1" dirty="0" smtClean="0">
                <a:ln w="10541" cmpd="sng">
                  <a:solidFill>
                    <a:schemeClr val="accent1">
                      <a:shade val="88000"/>
                      <a:satMod val="110000"/>
                    </a:schemeClr>
                  </a:solidFill>
                  <a:prstDash val="solid"/>
                </a:ln>
                <a:solidFill>
                  <a:schemeClr val="tx1">
                    <a:lumMod val="95000"/>
                    <a:lumOff val="5000"/>
                  </a:schemeClr>
                </a:solidFill>
              </a:rPr>
              <a:t>Архитекторы формируют облик городов и поселков. Они проектируют жилые дома, промышленные предприятия и объекты социального назначения. Будни профессионалов состоят из расчетов, чертежей, бесед с заказчиками и представителями смежных профессий.</a:t>
            </a:r>
            <a:endParaRPr lang="ru-RU" sz="2000" b="1" dirty="0">
              <a:ln w="10541" cmpd="sng">
                <a:solidFill>
                  <a:schemeClr val="accent1">
                    <a:shade val="88000"/>
                    <a:satMod val="110000"/>
                  </a:schemeClr>
                </a:solidFill>
                <a:prstDash val="solid"/>
              </a:ln>
              <a:solidFill>
                <a:schemeClr val="tx1">
                  <a:lumMod val="95000"/>
                  <a:lumOff val="5000"/>
                </a:schemeClr>
              </a:solidFill>
            </a:endParaRPr>
          </a:p>
        </p:txBody>
      </p:sp>
      <p:pic>
        <p:nvPicPr>
          <p:cNvPr id="7" name="Рисунок 6" descr="267.jpg"/>
          <p:cNvPicPr>
            <a:picLocks noChangeAspect="1"/>
          </p:cNvPicPr>
          <p:nvPr/>
        </p:nvPicPr>
        <p:blipFill>
          <a:blip r:embed="rId2" cstate="print"/>
          <a:stretch>
            <a:fillRect/>
          </a:stretch>
        </p:blipFill>
        <p:spPr>
          <a:xfrm>
            <a:off x="5148064" y="1316098"/>
            <a:ext cx="3888432" cy="3769086"/>
          </a:xfrm>
          <a:prstGeom prst="rect">
            <a:avLst/>
          </a:prstGeom>
        </p:spPr>
      </p:pic>
      <p:pic>
        <p:nvPicPr>
          <p:cNvPr id="8" name="Рисунок 7" descr="architetto_architetto_fr_01.png"/>
          <p:cNvPicPr>
            <a:picLocks noChangeAspect="1"/>
          </p:cNvPicPr>
          <p:nvPr/>
        </p:nvPicPr>
        <p:blipFill>
          <a:blip r:embed="rId3" cstate="print"/>
          <a:stretch>
            <a:fillRect/>
          </a:stretch>
        </p:blipFill>
        <p:spPr>
          <a:xfrm>
            <a:off x="0" y="1268760"/>
            <a:ext cx="4997604" cy="3744416"/>
          </a:xfrm>
          <a:prstGeom prst="rect">
            <a:avLst/>
          </a:prstGeom>
        </p:spPr>
      </p:pic>
      <p:sp>
        <p:nvSpPr>
          <p:cNvPr id="9" name="Управляющая кнопка: далее 8">
            <a:hlinkClick r:id="" action="ppaction://hlinkshowjump?jump=nextslide" highlightClick="1"/>
          </p:cNvPr>
          <p:cNvSpPr/>
          <p:nvPr/>
        </p:nvSpPr>
        <p:spPr>
          <a:xfrm>
            <a:off x="7884368" y="188640"/>
            <a:ext cx="1008112"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hlinkshowjump?jump=previousslide" highlightClick="1"/>
          </p:cNvPr>
          <p:cNvSpPr/>
          <p:nvPr/>
        </p:nvSpPr>
        <p:spPr>
          <a:xfrm>
            <a:off x="6732240" y="188640"/>
            <a:ext cx="1008112"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406</TotalTime>
  <Words>832</Words>
  <Application>Microsoft Office PowerPoint</Application>
  <PresentationFormat>Экран (4:3)</PresentationFormat>
  <Paragraphs>77</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Парад профессий</dc:title>
  <dc:creator>duker</dc:creator>
  <cp:lastModifiedBy>KjuY76tg22</cp:lastModifiedBy>
  <cp:revision>45</cp:revision>
  <dcterms:created xsi:type="dcterms:W3CDTF">2015-02-15T16:39:40Z</dcterms:created>
  <dcterms:modified xsi:type="dcterms:W3CDTF">2015-12-12T05:34:56Z</dcterms:modified>
</cp:coreProperties>
</file>