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82" r:id="rId3"/>
    <p:sldId id="275" r:id="rId4"/>
    <p:sldId id="258" r:id="rId5"/>
    <p:sldId id="257" r:id="rId6"/>
    <p:sldId id="265" r:id="rId7"/>
    <p:sldId id="266" r:id="rId8"/>
    <p:sldId id="276" r:id="rId9"/>
    <p:sldId id="262" r:id="rId10"/>
    <p:sldId id="278" r:id="rId11"/>
    <p:sldId id="279" r:id="rId12"/>
    <p:sldId id="261" r:id="rId13"/>
    <p:sldId id="267" r:id="rId14"/>
    <p:sldId id="264" r:id="rId15"/>
    <p:sldId id="271" r:id="rId16"/>
    <p:sldId id="263" r:id="rId17"/>
    <p:sldId id="281" r:id="rId18"/>
    <p:sldId id="269" r:id="rId19"/>
    <p:sldId id="270" r:id="rId20"/>
    <p:sldId id="272" r:id="rId21"/>
    <p:sldId id="273" r:id="rId22"/>
    <p:sldId id="260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F9C"/>
    <a:srgbClr val="EBEE64"/>
    <a:srgbClr val="333399"/>
    <a:srgbClr val="C2D2F6"/>
    <a:srgbClr val="FBD2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808FF-1860-4F82-A3F0-9B3EE2890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BD5AD-5154-44C9-9A3F-D41AB78CC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D2C1"/>
            </a:gs>
            <a:gs pos="39999">
              <a:srgbClr val="C2D2F6"/>
            </a:gs>
            <a:gs pos="70000">
              <a:srgbClr val="C4D6EB"/>
            </a:gs>
            <a:gs pos="100000">
              <a:srgbClr val="FAEF9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61C901-3DD3-4EA7-9325-6E5A5D768E8D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8CAC84-BACA-4E22-952F-FD97F0D29D3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.all-biz.info/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sia-today.ru/2002/no_20/20_symbols_2.htm" TargetMode="External"/><Relationship Id="rId2" Type="http://schemas.openxmlformats.org/officeDocument/2006/relationships/hyperlink" Target="http://geraldika.ru/symbols/1367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8001056" cy="128588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600" i="1" dirty="0" smtClean="0">
                <a:ln/>
                <a:solidFill>
                  <a:srgbClr val="C00000"/>
                </a:solidFill>
                <a:effectLst/>
                <a:latin typeface="Book Antiqua" pitchFamily="18" charset="0"/>
              </a:rPr>
              <a:t>Символы Кубани</a:t>
            </a:r>
            <a:endParaRPr lang="ru-RU" sz="6600" i="1" dirty="0">
              <a:ln/>
              <a:solidFill>
                <a:srgbClr val="C00000"/>
              </a:solidFill>
              <a:effectLst/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714884"/>
            <a:ext cx="5143536" cy="1752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Современный герб, флаг и гимн Краснодарского края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383697"/>
            <a:ext cx="2643000" cy="326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3384550" cy="2243137"/>
          </a:xfrm>
          <a:prstGeom prst="rect">
            <a:avLst/>
          </a:prstGeom>
          <a:noFill/>
          <a:ln w="6350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93978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Причины отказа от некоторых элементов исторического герба</a:t>
            </a:r>
            <a:endParaRPr lang="ru-RU" sz="3200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1174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 результате, Геральдическим Советом РФ  было дано заключение - принять в целом герб Кубанской области для Краснодарского края - не предоставляется возможным, по ряду причин: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Краснодарский край, как субъект Российской Федерации не может использовать в украшениях своего герба «древнюю царскую корону» и «золотые дубовые ветви, перевитые Александровской (алой) лентой», т.к.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1) Александровская лента (муаровая алого цвета), помещенная ранее в гербе Кубанской области, а сейчас в гербе Краснодарского края, принадлежит ордену Святого Александра Невского, учрежденного еще Петром I. Кубанская область  этим орденом не награждалась.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Причины отказа от некоторых элементов исторического герба</a:t>
            </a:r>
            <a:endParaRPr lang="ru-RU" sz="3200" dirty="0">
              <a:ln w="11430">
                <a:solidFill>
                  <a:schemeClr val="accent2">
                    <a:lumMod val="50000"/>
                  </a:schemeClr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715436" cy="462598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2). Невозможность использовать  в символике герба «древнюю царскую корону» и «золотые дубовые ветви» объясняется следующими причинами:  «...в </a:t>
            </a:r>
            <a:r>
              <a:rPr lang="ru-RU" b="1" dirty="0" err="1" smtClean="0">
                <a:solidFill>
                  <a:srgbClr val="002060"/>
                </a:solidFill>
              </a:rPr>
              <a:t>дореволю-ционной</a:t>
            </a:r>
            <a:r>
              <a:rPr lang="ru-RU" b="1" dirty="0" smtClean="0">
                <a:solidFill>
                  <a:srgbClr val="002060"/>
                </a:solidFill>
              </a:rPr>
              <a:t> геральдике данные элементы помещались в гербы с тем, чтобы четко обозначить административное значение </a:t>
            </a:r>
            <a:r>
              <a:rPr lang="ru-RU" b="1" dirty="0" err="1" smtClean="0">
                <a:solidFill>
                  <a:srgbClr val="002060"/>
                </a:solidFill>
              </a:rPr>
              <a:t>гербовладельца</a:t>
            </a:r>
            <a:r>
              <a:rPr lang="ru-RU" b="1" dirty="0" smtClean="0">
                <a:solidFill>
                  <a:srgbClr val="002060"/>
                </a:solidFill>
              </a:rPr>
              <a:t> и подчеркнуть абсолютное отсутствие у него всяких прав суверенитета» напомнить о его полном подчинении. Другими словами образовывали атрибут верховной власти императора. «Субъекты федерации современной России являются суверенными образованиями федерального государства, и данные элементы обрамления (герба) совершенно не соответствуют их статусу».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428604"/>
            <a:ext cx="4357718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20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Герб Кубанской области утвержден 31 января 1874 года. </a:t>
            </a:r>
          </a:p>
        </p:txBody>
      </p:sp>
      <p:pic>
        <p:nvPicPr>
          <p:cNvPr id="2051" name="Picture 6" descr="герб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1643050"/>
            <a:ext cx="4500594" cy="4840538"/>
          </a:xfrm>
          <a:noFill/>
        </p:spPr>
      </p:pic>
      <p:pic>
        <p:nvPicPr>
          <p:cNvPr id="4" name="Picture 6" descr="герб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16156" y="1643050"/>
            <a:ext cx="4327844" cy="48577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929190" y="571480"/>
            <a:ext cx="4214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Герб утвержденный Законодательным собранием Краснодарского края 24 марта 1995 года</a:t>
            </a:r>
            <a:endParaRPr lang="ru-RU" dirty="0">
              <a:ln w="11430">
                <a:solidFill>
                  <a:schemeClr val="accent2">
                    <a:lumMod val="50000"/>
                  </a:schemeClr>
                </a:solidFill>
              </a:ln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86834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Разработка нового герба</a:t>
            </a:r>
            <a:endParaRPr lang="ru-RU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Для приведения в соответствие с геральдическими традициями герба Краснодарского </a:t>
            </a:r>
            <a:r>
              <a:rPr lang="ru-RU" b="1" dirty="0" smtClean="0">
                <a:solidFill>
                  <a:srgbClr val="002060"/>
                </a:solidFill>
              </a:rPr>
              <a:t>края  при главе </a:t>
            </a:r>
            <a:r>
              <a:rPr lang="ru-RU" b="1" dirty="0">
                <a:solidFill>
                  <a:srgbClr val="002060"/>
                </a:solidFill>
              </a:rPr>
              <a:t>администрации Краснодарского края 1 июля 2002 года была образована геральдическая комиссия. </a:t>
            </a:r>
          </a:p>
          <a:p>
            <a:r>
              <a:rPr lang="ru-RU" b="1" dirty="0">
                <a:solidFill>
                  <a:srgbClr val="002060"/>
                </a:solidFill>
              </a:rPr>
              <a:t>После двух лет переписки с Президентским советом был разработан новый герб Краснодарского края. </a:t>
            </a:r>
            <a:r>
              <a:rPr lang="ru-RU" b="1" u="sng" dirty="0">
                <a:solidFill>
                  <a:srgbClr val="002060"/>
                </a:solidFill>
              </a:rPr>
              <a:t>В его основе также лежит исторический герб Кубанской области. </a:t>
            </a:r>
            <a:r>
              <a:rPr lang="ru-RU" b="1" u="sng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Краевой </a:t>
            </a:r>
            <a:r>
              <a:rPr lang="ru-RU" b="1" dirty="0">
                <a:solidFill>
                  <a:srgbClr val="002060"/>
                </a:solidFill>
              </a:rPr>
              <a:t>геральдической комиссией </a:t>
            </a:r>
            <a:r>
              <a:rPr lang="ru-RU" b="1" dirty="0" smtClean="0">
                <a:solidFill>
                  <a:srgbClr val="002060"/>
                </a:solidFill>
              </a:rPr>
              <a:t>все элементы герба были </a:t>
            </a:r>
            <a:r>
              <a:rPr lang="ru-RU" b="1" dirty="0">
                <a:solidFill>
                  <a:srgbClr val="002060"/>
                </a:solidFill>
              </a:rPr>
              <a:t>обсуждены </a:t>
            </a:r>
            <a:r>
              <a:rPr lang="ru-RU" b="1" dirty="0" smtClean="0">
                <a:solidFill>
                  <a:srgbClr val="002060"/>
                </a:solidFill>
              </a:rPr>
              <a:t>с </a:t>
            </a:r>
            <a:r>
              <a:rPr lang="ru-RU" b="1" dirty="0">
                <a:solidFill>
                  <a:srgbClr val="002060"/>
                </a:solidFill>
              </a:rPr>
              <a:t>Геральдическим советом.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герб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3986210" cy="447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7" descr="герб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071546"/>
            <a:ext cx="38100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0"/>
            <a:ext cx="83058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Сравните два герба и найдите изменения</a:t>
            </a:r>
            <a:endParaRPr lang="ru-RU" sz="3600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6000768"/>
            <a:ext cx="1285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1995г.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6072206"/>
            <a:ext cx="1357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2004г.</a:t>
            </a:r>
            <a:endParaRPr lang="ru-RU" sz="24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72464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Изменения герба</a:t>
            </a:r>
            <a:endParaRPr lang="ru-RU" sz="4000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46259"/>
            <a:ext cx="8229600" cy="491174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отличие от принятого ЗСК в 1995 году герба Краснодарского края, предлагаемый </a:t>
            </a:r>
            <a:r>
              <a:rPr lang="ru-RU" b="1" dirty="0" smtClean="0">
                <a:solidFill>
                  <a:srgbClr val="002060"/>
                </a:solidFill>
              </a:rPr>
              <a:t>герб имеет  ряд изменений и </a:t>
            </a:r>
            <a:r>
              <a:rPr lang="ru-RU" b="1" dirty="0">
                <a:solidFill>
                  <a:srgbClr val="002060"/>
                </a:solidFill>
              </a:rPr>
              <a:t>несколько доработок. </a:t>
            </a:r>
          </a:p>
          <a:p>
            <a:r>
              <a:rPr lang="ru-RU" b="1" dirty="0">
                <a:solidFill>
                  <a:srgbClr val="002060"/>
                </a:solidFill>
              </a:rPr>
              <a:t>Так, со штандарта убрана монограмма «РФ», так как «...в гербах не допускается наличие надписей, указывающих на географические объекты». </a:t>
            </a:r>
          </a:p>
          <a:p>
            <a:r>
              <a:rPr lang="ru-RU" b="1" dirty="0">
                <a:solidFill>
                  <a:srgbClr val="002060"/>
                </a:solidFill>
              </a:rPr>
              <a:t>Вместо монограммы «РФ» - восстанавливается коронованный вензель императора Александра II в обрамлении золотого лаврового венка на штандарте, как это было на историческом гербе Кубанской области. </a:t>
            </a:r>
          </a:p>
          <a:p>
            <a:r>
              <a:rPr lang="ru-RU" b="1" dirty="0">
                <a:solidFill>
                  <a:srgbClr val="002060"/>
                </a:solidFill>
              </a:rPr>
              <a:t>	Также изменены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размер </a:t>
            </a:r>
            <a:r>
              <a:rPr lang="ru-RU" b="1" dirty="0" err="1">
                <a:solidFill>
                  <a:srgbClr val="002060"/>
                </a:solidFill>
              </a:rPr>
              <a:t>навершия</a:t>
            </a:r>
            <a:r>
              <a:rPr lang="ru-RU" b="1" dirty="0">
                <a:solidFill>
                  <a:srgbClr val="002060"/>
                </a:solidFill>
              </a:rPr>
              <a:t> штандарта в гербе, форма и размер самого штандарта.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40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Новый герб края появился в 2004 году. </a:t>
            </a:r>
          </a:p>
        </p:txBody>
      </p:sp>
      <p:sp>
        <p:nvSpPr>
          <p:cNvPr id="4101" name="Rectangle 12"/>
          <p:cNvSpPr>
            <a:spLocks noGrp="1" noChangeArrowheads="1"/>
          </p:cNvSpPr>
          <p:nvPr>
            <p:ph sz="quarter" idx="2"/>
          </p:nvPr>
        </p:nvSpPr>
        <p:spPr>
          <a:xfrm>
            <a:off x="5105400" y="5715016"/>
            <a:ext cx="4038600" cy="990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Увеличенное изображение щита. </a:t>
            </a:r>
          </a:p>
        </p:txBody>
      </p:sp>
      <p:pic>
        <p:nvPicPr>
          <p:cNvPr id="4100" name="Picture 11" descr="герб 4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5410200" y="1436688"/>
            <a:ext cx="3048000" cy="4137025"/>
          </a:xfr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23564"/>
            <a:ext cx="4071966" cy="502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Княжеская корона</a:t>
            </a:r>
            <a:endParaRPr lang="ru-RU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5400684" cy="5186385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Геральдическим советом было принято решение - предложить для украшения герба края использовать княжескую корону (шапку), которая «...отражает историю древнерусского княжения (</a:t>
            </a:r>
            <a:r>
              <a:rPr lang="ru-RU" b="1" dirty="0" err="1" smtClean="0">
                <a:solidFill>
                  <a:srgbClr val="002060"/>
                </a:solidFill>
              </a:rPr>
              <a:t>Тмутараканского</a:t>
            </a:r>
            <a:r>
              <a:rPr lang="ru-RU" b="1" dirty="0" smtClean="0">
                <a:solidFill>
                  <a:srgbClr val="002060"/>
                </a:solidFill>
              </a:rPr>
              <a:t> княжества) с центром в нынешней Тамани» находящегося на территории края. И примечательно то, что Таманская земля издавна была и есть приграничьем России.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Picture 11" descr="герб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86446" y="1000108"/>
            <a:ext cx="2982969" cy="4048759"/>
          </a:xfrm>
          <a:prstGeom prst="rect">
            <a:avLst/>
          </a:prstGeom>
          <a:noFill/>
        </p:spPr>
      </p:pic>
      <p:pic>
        <p:nvPicPr>
          <p:cNvPr id="6" name="Picture 11" descr="герб 4"/>
          <p:cNvPicPr>
            <a:picLocks noChangeAspect="1" noChangeArrowheads="1"/>
          </p:cNvPicPr>
          <p:nvPr/>
        </p:nvPicPr>
        <p:blipFill>
          <a:blip r:embed="rId2"/>
          <a:srcRect b="70004"/>
          <a:stretch>
            <a:fillRect/>
          </a:stretch>
        </p:blipFill>
        <p:spPr>
          <a:xfrm>
            <a:off x="5572132" y="5286388"/>
            <a:ext cx="2982969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Изменения и доработки в символике герба Краснодарского края</a:t>
            </a:r>
            <a:endParaRPr lang="ru-RU" sz="3600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9"/>
            <a:ext cx="8286808" cy="47149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b="1" dirty="0" smtClean="0">
                <a:solidFill>
                  <a:srgbClr val="002060"/>
                </a:solidFill>
              </a:rPr>
              <a:t>Вместо </a:t>
            </a:r>
            <a:r>
              <a:rPr lang="ru-RU" b="1" dirty="0">
                <a:solidFill>
                  <a:srgbClr val="002060"/>
                </a:solidFill>
              </a:rPr>
              <a:t>алой (красной) ленты предлагается внести в рисунок герба две ленты орденов Ленина, соединив их под гербовым щитом в бант. (Краснодарский край был награжден высшими наградами страны за трудовые заслуги в 1957 и 1970 годах). </a:t>
            </a:r>
          </a:p>
          <a:p>
            <a:r>
              <a:rPr lang="ru-RU" b="1" dirty="0">
                <a:solidFill>
                  <a:srgbClr val="002060"/>
                </a:solidFill>
              </a:rPr>
              <a:t>Как штандарт и знамена с вензелями императоров, полученные Кубанским казачеством в награду за службу Отечеству, так и ордена Ленина, полученные за трудовые подвиги кубанцев - все это часть нашей истории. 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/>
          <a:srcRect t="80278"/>
          <a:stretch>
            <a:fillRect/>
          </a:stretch>
        </p:blipFill>
        <p:spPr bwMode="auto">
          <a:xfrm>
            <a:off x="2500298" y="5643578"/>
            <a:ext cx="4357718" cy="1000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Возможность внесения изменений в символику герба</a:t>
            </a:r>
            <a:endParaRPr lang="ru-RU" sz="3600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329642" cy="469742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 </a:t>
            </a:r>
            <a:r>
              <a:rPr lang="ru-RU" b="1" dirty="0">
                <a:solidFill>
                  <a:srgbClr val="002060"/>
                </a:solidFill>
              </a:rPr>
              <a:t>дальнейшем, в случае награждения Краснодарского края новыми наградами Родины, в украшения его герба могут быть внесены новые элементы. При этом, малый герб "золотая крепость с открытыми воротами на золотом поле и возникающий черный императорский двуглавый орел с "Кавказским крестом" на груди" останутся неизменными, как символ приграничного края России и в то же время символ гостеприимства и миролюбия.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chemeClr val="accent3"/>
                </a:solidFill>
              </a:rPr>
              <a:t>Цели урока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Формирование знаний о  символике края, её истории, месте и роли в политической и общественной жизни Кубани;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Воспитание уважения  к символам Кубани, патриотизма  и гражданственности;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92869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Символический смысл отдельных элементов герба Краснодарского края</a:t>
            </a:r>
            <a:endParaRPr lang="ru-RU" sz="3200" b="1" dirty="0">
              <a:ln w="11430">
                <a:solidFill>
                  <a:schemeClr val="accent3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8634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Зеленое поле</a:t>
            </a:r>
            <a:r>
              <a:rPr lang="ru-RU" sz="3800" b="1" u="sng" dirty="0">
                <a:solidFill>
                  <a:srgbClr val="002060"/>
                </a:solidFill>
              </a:rPr>
              <a:t> </a:t>
            </a:r>
            <a:r>
              <a:rPr lang="ru-RU" sz="3800" b="1" dirty="0">
                <a:solidFill>
                  <a:srgbClr val="002060"/>
                </a:solidFill>
              </a:rPr>
              <a:t>- символ изобилия кубанских полей, надежды на лучшее будущее.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Открытые ворота крепости</a:t>
            </a:r>
            <a:r>
              <a:rPr lang="ru-RU" sz="3800" b="1" u="sng" dirty="0">
                <a:solidFill>
                  <a:srgbClr val="002060"/>
                </a:solidFill>
              </a:rPr>
              <a:t> </a:t>
            </a:r>
            <a:r>
              <a:rPr lang="ru-RU" sz="3800" b="1" dirty="0">
                <a:solidFill>
                  <a:srgbClr val="002060"/>
                </a:solidFill>
              </a:rPr>
              <a:t>- символ гостеприимства и миролюбия.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Пернач</a:t>
            </a:r>
            <a:r>
              <a:rPr lang="ru-RU" sz="3800" b="1" dirty="0">
                <a:solidFill>
                  <a:srgbClr val="002060"/>
                </a:solidFill>
              </a:rPr>
              <a:t> - символ власти. 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Два бунчука</a:t>
            </a:r>
            <a:r>
              <a:rPr lang="ru-RU" sz="3800" b="1" u="sng" dirty="0">
                <a:solidFill>
                  <a:srgbClr val="002060"/>
                </a:solidFill>
              </a:rPr>
              <a:t> </a:t>
            </a:r>
            <a:r>
              <a:rPr lang="ru-RU" sz="3800" b="1" dirty="0">
                <a:solidFill>
                  <a:srgbClr val="002060"/>
                </a:solidFill>
              </a:rPr>
              <a:t>- символ кубанского казачества.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Черный возникающий императорский орел на золотом поле </a:t>
            </a:r>
            <a:r>
              <a:rPr lang="ru-RU" sz="3800" b="1" dirty="0">
                <a:solidFill>
                  <a:srgbClr val="002060"/>
                </a:solidFill>
              </a:rPr>
              <a:t>- символ памяти о времени заселения кубанских просторов, дарованных казакам императрицей Екатериной II.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«Кавказский крест»</a:t>
            </a:r>
            <a:r>
              <a:rPr lang="ru-RU" sz="3800" b="1" u="sng" dirty="0">
                <a:solidFill>
                  <a:srgbClr val="002060"/>
                </a:solidFill>
              </a:rPr>
              <a:t> </a:t>
            </a:r>
            <a:r>
              <a:rPr lang="ru-RU" sz="3800" b="1" dirty="0">
                <a:solidFill>
                  <a:srgbClr val="002060"/>
                </a:solidFill>
              </a:rPr>
              <a:t>- (</a:t>
            </a:r>
            <a:r>
              <a:rPr lang="ru-RU" sz="3800" b="1" dirty="0" err="1">
                <a:solidFill>
                  <a:srgbClr val="002060"/>
                </a:solidFill>
              </a:rPr>
              <a:t>крест</a:t>
            </a:r>
            <a:r>
              <a:rPr lang="ru-RU" sz="3800" b="1" dirty="0">
                <a:solidFill>
                  <a:srgbClr val="002060"/>
                </a:solidFill>
              </a:rPr>
              <a:t> с мечами «За службу на Кавказе») - символ, напоминающий об окончательном присоединении Кубани к России. </a:t>
            </a:r>
            <a:endParaRPr lang="ru-RU" sz="3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800" b="1" dirty="0">
                <a:solidFill>
                  <a:srgbClr val="002060"/>
                </a:solidFill>
              </a:rPr>
              <a:t>	</a:t>
            </a:r>
            <a:r>
              <a:rPr lang="ru-RU" sz="3800" b="1" i="1" u="sng" dirty="0">
                <a:solidFill>
                  <a:srgbClr val="002060"/>
                </a:solidFill>
              </a:rPr>
              <a:t>Древняя княжеская корона (шапка)</a:t>
            </a:r>
            <a:r>
              <a:rPr lang="ru-RU" sz="3800" b="1" u="sng" dirty="0">
                <a:solidFill>
                  <a:srgbClr val="002060"/>
                </a:solidFill>
              </a:rPr>
              <a:t> </a:t>
            </a:r>
            <a:r>
              <a:rPr lang="ru-RU" sz="3800" b="1" dirty="0">
                <a:solidFill>
                  <a:srgbClr val="002060"/>
                </a:solidFill>
              </a:rPr>
              <a:t>- символ памяти о древнерусском </a:t>
            </a:r>
            <a:r>
              <a:rPr lang="ru-RU" sz="3800" b="1" dirty="0" err="1">
                <a:solidFill>
                  <a:srgbClr val="002060"/>
                </a:solidFill>
              </a:rPr>
              <a:t>Тмутараканском</a:t>
            </a:r>
            <a:r>
              <a:rPr lang="ru-RU" sz="3800" b="1" dirty="0">
                <a:solidFill>
                  <a:srgbClr val="002060"/>
                </a:solidFill>
              </a:rPr>
              <a:t> княжестве, располагавшемся на Таманском полуострове, территории Краснодарского края. 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Лазоревые знамена и штандарт с вензелями Российских самодержцев</a:t>
            </a:r>
            <a:r>
              <a:rPr lang="ru-RU" sz="3800" b="1" u="sng" dirty="0">
                <a:solidFill>
                  <a:srgbClr val="002060"/>
                </a:solidFill>
              </a:rPr>
              <a:t> - </a:t>
            </a:r>
            <a:r>
              <a:rPr lang="ru-RU" sz="3800" b="1" dirty="0">
                <a:solidFill>
                  <a:srgbClr val="002060"/>
                </a:solidFill>
              </a:rPr>
              <a:t>отражение славных подвигов кубанских казаков при обороне южных рубежей России и благодарность за самоотверженную службу во славу Отчизны.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Лавровый венок в </a:t>
            </a:r>
            <a:r>
              <a:rPr lang="ru-RU" sz="3800" b="1" i="1" u="sng" dirty="0" err="1" smtClean="0">
                <a:solidFill>
                  <a:srgbClr val="002060"/>
                </a:solidFill>
              </a:rPr>
              <a:t>навершии</a:t>
            </a:r>
            <a:r>
              <a:rPr lang="ru-RU" sz="3800" b="1" i="1" u="sng" dirty="0" smtClean="0">
                <a:solidFill>
                  <a:srgbClr val="002060"/>
                </a:solidFill>
              </a:rPr>
              <a:t> </a:t>
            </a:r>
            <a:r>
              <a:rPr lang="ru-RU" sz="3800" b="1" i="1" u="sng" dirty="0">
                <a:solidFill>
                  <a:srgbClr val="002060"/>
                </a:solidFill>
              </a:rPr>
              <a:t>штандарта</a:t>
            </a:r>
            <a:r>
              <a:rPr lang="ru-RU" sz="3800" b="1" u="sng" dirty="0">
                <a:solidFill>
                  <a:srgbClr val="002060"/>
                </a:solidFill>
              </a:rPr>
              <a:t> -</a:t>
            </a:r>
            <a:r>
              <a:rPr lang="ru-RU" sz="3800" b="1" dirty="0">
                <a:solidFill>
                  <a:srgbClr val="002060"/>
                </a:solidFill>
              </a:rPr>
              <a:t> символ трудовой вечной славы </a:t>
            </a:r>
            <a:r>
              <a:rPr lang="ru-RU" sz="3800" b="1" dirty="0" smtClean="0">
                <a:solidFill>
                  <a:srgbClr val="002060"/>
                </a:solidFill>
              </a:rPr>
              <a:t>жителей </a:t>
            </a:r>
            <a:r>
              <a:rPr lang="ru-RU" sz="3800" b="1" dirty="0">
                <a:solidFill>
                  <a:srgbClr val="002060"/>
                </a:solidFill>
              </a:rPr>
              <a:t>Кубани.</a:t>
            </a:r>
          </a:p>
          <a:p>
            <a:r>
              <a:rPr lang="ru-RU" sz="3800" b="1" i="1" u="sng" dirty="0">
                <a:solidFill>
                  <a:srgbClr val="002060"/>
                </a:solidFill>
              </a:rPr>
              <a:t>Две скрепленные бантом ленты (слева и справа), перевивающие древки штандарта и знамен </a:t>
            </a:r>
            <a:r>
              <a:rPr lang="ru-RU" sz="3800" b="1" dirty="0">
                <a:solidFill>
                  <a:srgbClr val="002060"/>
                </a:solidFill>
              </a:rPr>
              <a:t>- ленты 2-х орденов Ленина, которыми Краснодарский край был награжден за трудовые подвиги кубанцев в 1957 и в 1970 годах. </a:t>
            </a:r>
          </a:p>
          <a:p>
            <a:r>
              <a:rPr lang="ru-RU" sz="3800" b="1" dirty="0">
                <a:solidFill>
                  <a:srgbClr val="002060"/>
                </a:solidFill>
              </a:rPr>
              <a:t> 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65403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Утверждение герба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126055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>
                <a:solidFill>
                  <a:srgbClr val="002060"/>
                </a:solidFill>
              </a:rPr>
              <a:t>  23 </a:t>
            </a:r>
            <a:r>
              <a:rPr lang="ru-RU" sz="3400" b="1" dirty="0">
                <a:solidFill>
                  <a:srgbClr val="002060"/>
                </a:solidFill>
              </a:rPr>
              <a:t>июня 2004 года на 23-ей сессии Законодательного собрания Краснодарского края парламентарии согласились с поправками геральдической комиссии, предложенными в закон о символах края. </a:t>
            </a:r>
          </a:p>
          <a:p>
            <a:r>
              <a:rPr lang="ru-RU" sz="3400" b="1" dirty="0" smtClean="0">
                <a:solidFill>
                  <a:srgbClr val="002060"/>
                </a:solidFill>
              </a:rPr>
              <a:t>  22 </a:t>
            </a:r>
            <a:r>
              <a:rPr lang="ru-RU" sz="3400" b="1" dirty="0">
                <a:solidFill>
                  <a:srgbClr val="002060"/>
                </a:solidFill>
              </a:rPr>
              <a:t>сентября 2004 года в </a:t>
            </a:r>
            <a:r>
              <a:rPr lang="ru-RU" sz="3400" b="1" dirty="0" smtClean="0">
                <a:solidFill>
                  <a:srgbClr val="002060"/>
                </a:solidFill>
              </a:rPr>
              <a:t>Петербурге  эксперты Геральдического совета при Президенте России  </a:t>
            </a:r>
            <a:r>
              <a:rPr lang="ru-RU" sz="3400" b="1" dirty="0">
                <a:solidFill>
                  <a:srgbClr val="002060"/>
                </a:solidFill>
              </a:rPr>
              <a:t>обсудили и утвердили различные прошедшие экспертизу геральдические знаки. Среди них совет утвердил и занес во Всероссийский регистр герб и флаг Краснодарского края. </a:t>
            </a:r>
          </a:p>
          <a:p>
            <a:r>
              <a:rPr lang="ru-RU" sz="3400" b="1" dirty="0">
                <a:solidFill>
                  <a:srgbClr val="002060"/>
                </a:solidFill>
              </a:rPr>
              <a:t>Герб Краснодарского края и его флаг внесены в Государственный геральдический регистр Российской Федерации под номерами 1503, 1504, соответственно. </a:t>
            </a:r>
          </a:p>
          <a:p>
            <a:pPr>
              <a:buNone/>
            </a:pPr>
            <a:r>
              <a:rPr lang="ru-RU" sz="3400" b="1" dirty="0">
                <a:solidFill>
                  <a:srgbClr val="002060"/>
                </a:solidFill>
              </a:rPr>
              <a:t> 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7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2159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Гимн Краснодарского края</a:t>
            </a:r>
          </a:p>
        </p:txBody>
      </p:sp>
      <p:sp>
        <p:nvSpPr>
          <p:cNvPr id="7171" name="Rectangle 58"/>
          <p:cNvSpPr>
            <a:spLocks noGrp="1" noChangeArrowheads="1"/>
          </p:cNvSpPr>
          <p:nvPr>
            <p:ph sz="half" idx="1"/>
          </p:nvPr>
        </p:nvSpPr>
        <p:spPr>
          <a:xfrm>
            <a:off x="179388" y="620713"/>
            <a:ext cx="4178298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</a:rPr>
              <a:t>Гимном Краснодарского края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</a:rPr>
              <a:t>является произведение на стихи полкового священника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</a:rPr>
              <a:t>К.Образцова. Народная песня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</a:rPr>
              <a:t>"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</a:rPr>
              <a:t>Ты, Кубань, Ты наша Родина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</a:rPr>
              <a:t>",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</a:rPr>
              <a:t> написана в 1914 году на русско-турецком фронте. Песня привлекла внимание воинов. Текст песни написан в виде приветственного послания на Кубань. Ее слышали в Польше, Румынии, Болгарии, Венгрии, Германии. В настоящее время песня олицетворяет собою Кубань.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www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.</a:t>
            </a:r>
            <a:r>
              <a:rPr lang="en-US" sz="1400" b="1" dirty="0" err="1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ru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.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all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-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biz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.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hlinkClick r:id="rId2"/>
              </a:rPr>
              <a:t>info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172" name="Rectangle 59"/>
          <p:cNvSpPr>
            <a:spLocks noGrp="1" noChangeArrowheads="1"/>
          </p:cNvSpPr>
          <p:nvPr>
            <p:ph sz="half" idx="2"/>
          </p:nvPr>
        </p:nvSpPr>
        <p:spPr>
          <a:xfrm>
            <a:off x="4429124" y="620713"/>
            <a:ext cx="4535489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</a:rPr>
              <a:t>     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</a:rPr>
              <a:t>ТЫ, КУБАНЬ, ТЫ, НАША РОДИНА </a:t>
            </a:r>
            <a:r>
              <a:rPr lang="ru-RU" sz="1600" u="sng" dirty="0" smtClean="0">
                <a:latin typeface="Times New Roman" pitchFamily="18" charset="0"/>
              </a:rPr>
              <a:t/>
            </a:r>
            <a:br>
              <a:rPr lang="ru-RU" sz="1600" u="sng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Ты, Кубань, ты, наша родина,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Вековой наш богатырь!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Многоводная, раздольная,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Разлилась ты вдаль и вширь.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Из далеких стран полуденных,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Из заморской стороны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Бьем челом тебе, родимая,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Твои верные сыны.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О тебе здесь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</a:rPr>
              <a:t>вспоминаючи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Песню дружно мы поем,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Про твои станицы вольные,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Про родной отцовский дом. 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О тебе здесь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</a:rPr>
              <a:t>вспоминаючи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Как о матери родной,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На врага на басурманина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Мы идем на смертный бой.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О тебе здесь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</a:rPr>
              <a:t>вспоминаючи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За тебя ль не постоять,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За твою ли славу старую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Жизнь свою ли не отдать? 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Мы, как дань свою покорную,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От прославленных знамен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Шлем тебе, Кубань родимая,</a:t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</a:rPr>
              <a:t>До сырой земли поклон.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Использованная литература: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pPr lvl="0"/>
            <a:r>
              <a:rPr lang="ru-RU" u="sng" dirty="0">
                <a:hlinkClick r:id="rId2"/>
              </a:rPr>
              <a:t>http://geraldika.ru/symbols/13673</a:t>
            </a:r>
            <a:r>
              <a:rPr lang="ru-RU" dirty="0"/>
              <a:t> «Герб и флаг Краснодарского края (история создания)» Михаил. </a:t>
            </a:r>
            <a:r>
              <a:rPr lang="ru-RU" dirty="0" err="1"/>
              <a:t>Шарунов</a:t>
            </a:r>
            <a:r>
              <a:rPr lang="ru-RU" dirty="0"/>
              <a:t>.</a:t>
            </a:r>
            <a:endParaRPr lang="ru-RU" b="1" dirty="0"/>
          </a:p>
          <a:p>
            <a:pPr lvl="0"/>
            <a:r>
              <a:rPr lang="ru-RU" u="sng" dirty="0">
                <a:hlinkClick r:id="rId3"/>
              </a:rPr>
              <a:t>http://www.russia-today.ru/2002/no_20/20_symbols_2.htm</a:t>
            </a:r>
            <a:r>
              <a:rPr lang="ru-RU" dirty="0"/>
              <a:t> «Краснодарский край».</a:t>
            </a:r>
            <a:endParaRPr lang="ru-RU" b="1" dirty="0"/>
          </a:p>
          <a:p>
            <a:pPr lvl="0"/>
            <a:r>
              <a:rPr lang="ru-RU" dirty="0"/>
              <a:t>Журнал "Небо Кубани", №8(22), сентябрь 2006</a:t>
            </a:r>
            <a:r>
              <a:rPr lang="ru-RU" i="1" dirty="0"/>
              <a:t>.</a:t>
            </a:r>
            <a:r>
              <a:rPr lang="ru-RU" dirty="0"/>
              <a:t> Статья «Гербарий. Краснодар»</a:t>
            </a:r>
            <a:endParaRPr lang="ru-RU" b="1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Закон о символах</a:t>
            </a:r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sz="3200" b="1" dirty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</a:rPr>
              <a:t>Закон "О символах Краснодарского края" был принят Законодательным собранием Краснодарского края 24 марта 1995 года</a:t>
            </a:r>
            <a:r>
              <a:rPr lang="ru-RU" sz="3200" b="1" dirty="0" smtClean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</a:rPr>
              <a:t>.</a:t>
            </a:r>
          </a:p>
          <a:p>
            <a:r>
              <a:rPr lang="ru-RU" sz="3200" b="1" dirty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3200" b="1" dirty="0" smtClean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</a:rPr>
              <a:t> С</a:t>
            </a:r>
            <a:r>
              <a:rPr lang="ru-RU" sz="3200" b="1" dirty="0" smtClean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  <a:latin typeface="Times New Roman" pitchFamily="18" charset="0"/>
              </a:rPr>
              <a:t>1995 года</a:t>
            </a:r>
            <a:r>
              <a:rPr lang="ru-RU" sz="3200" b="1" dirty="0" smtClean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</a:rPr>
              <a:t> 1</a:t>
            </a:r>
            <a:r>
              <a:rPr lang="ru-RU" sz="3200" b="1" dirty="0" smtClean="0">
                <a:ln>
                  <a:solidFill>
                    <a:srgbClr val="333399"/>
                  </a:solidFill>
                </a:ln>
                <a:solidFill>
                  <a:srgbClr val="0070C0"/>
                </a:solidFill>
                <a:latin typeface="Times New Roman" pitchFamily="18" charset="0"/>
              </a:rPr>
              <a:t> июня в Краснодарском крае  отмечается день символов Кубани.</a:t>
            </a:r>
            <a:endParaRPr lang="ru-RU" sz="3200" b="1" dirty="0">
              <a:ln>
                <a:solidFill>
                  <a:srgbClr val="333399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28662" y="4357694"/>
            <a:ext cx="3786214" cy="642942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71472" y="2786058"/>
            <a:ext cx="3786214" cy="1285884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4282" y="1928802"/>
            <a:ext cx="3786214" cy="571504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758490"/>
            <a:ext cx="4286248" cy="2840744"/>
          </a:xfrm>
          <a:prstGeom prst="rect">
            <a:avLst/>
          </a:prstGeom>
          <a:noFill/>
          <a:ln w="6350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4102" name="WordArt 7"/>
          <p:cNvSpPr>
            <a:spLocks noChangeArrowheads="1" noChangeShapeType="1" noTextEdit="1"/>
          </p:cNvSpPr>
          <p:nvPr/>
        </p:nvSpPr>
        <p:spPr bwMode="auto">
          <a:xfrm>
            <a:off x="3286116" y="928670"/>
            <a:ext cx="51911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kern="1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Times New Roman"/>
                <a:cs typeface="Times New Roman"/>
              </a:rPr>
              <a:t>Государственные символы</a:t>
            </a:r>
          </a:p>
          <a:p>
            <a:pPr algn="ctr"/>
            <a:r>
              <a:rPr lang="ru-RU" sz="3600" b="1" kern="1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Times New Roman"/>
                <a:cs typeface="Times New Roman"/>
              </a:rPr>
              <a:t>Краснодарского края</a:t>
            </a:r>
          </a:p>
        </p:txBody>
      </p:sp>
      <p:sp>
        <p:nvSpPr>
          <p:cNvPr id="4103" name="WordArt 8"/>
          <p:cNvSpPr>
            <a:spLocks noChangeArrowheads="1" noChangeShapeType="1" noTextEdit="1"/>
          </p:cNvSpPr>
          <p:nvPr/>
        </p:nvSpPr>
        <p:spPr bwMode="auto">
          <a:xfrm>
            <a:off x="2514600" y="762000"/>
            <a:ext cx="4572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104" name="WordArt 10"/>
          <p:cNvSpPr>
            <a:spLocks noChangeArrowheads="1" noChangeShapeType="1" noTextEdit="1"/>
          </p:cNvSpPr>
          <p:nvPr/>
        </p:nvSpPr>
        <p:spPr bwMode="auto">
          <a:xfrm>
            <a:off x="8077200" y="838200"/>
            <a:ext cx="258763" cy="40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305800" cy="43889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b="1" dirty="0" smtClean="0">
                <a:ln w="1905">
                  <a:solidFill>
                    <a:srgbClr val="7030A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Флаг Краснодарского края</a:t>
            </a:r>
          </a:p>
        </p:txBody>
      </p:sp>
      <p:sp>
        <p:nvSpPr>
          <p:cNvPr id="3075" name="Rectangle 2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8775" y="4689475"/>
            <a:ext cx="8785225" cy="21685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</a:rPr>
              <a:t>В центре флага расположен герб Краснодарского края, выполненный в одноцветном варианте - желтым цветом с оранжевым контуром. Флаг Краснодарского края внесен в Государственный геральдический регистр Российской Федерации 22 сентября 2004 года 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71480"/>
            <a:ext cx="4000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</a:rPr>
              <a:t>Флаг Краснодарского края представляет собой прямоугольное полотнище из трех равновеликих горизонтальных полос: верхней - синего, средней - малинового и нижней - зеленого цвета. Ширина двух крайних полос равна ширине малиновой полосы.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1110" y="1142984"/>
            <a:ext cx="4742716" cy="3143272"/>
          </a:xfrm>
          <a:prstGeom prst="rect">
            <a:avLst/>
          </a:prstGeom>
          <a:noFill/>
          <a:ln w="6350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герб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715140" y="3000372"/>
            <a:ext cx="2214546" cy="23818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9001156" cy="64294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История создания герба Краснодарского края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6858048" cy="521497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1860 году земли Войска Черноморского преобразуются в Кубанскую область с центром в городе </a:t>
            </a:r>
            <a:r>
              <a:rPr lang="ru-RU" b="1" dirty="0" err="1">
                <a:solidFill>
                  <a:srgbClr val="002060"/>
                </a:solidFill>
              </a:rPr>
              <a:t>Екатеринодаре</a:t>
            </a:r>
            <a:r>
              <a:rPr lang="ru-RU" b="1" dirty="0">
                <a:solidFill>
                  <a:srgbClr val="002060"/>
                </a:solidFill>
              </a:rPr>
              <a:t>. В связи с этими преобразованиями, встал вопрос о создании герба для области. В основу областного символа лег разработанный бароном Б. В. Кёне, но не утвержденный, проект герба города </a:t>
            </a:r>
            <a:r>
              <a:rPr lang="ru-RU" b="1" dirty="0" err="1">
                <a:solidFill>
                  <a:srgbClr val="002060"/>
                </a:solidFill>
              </a:rPr>
              <a:t>Екатеринодара</a:t>
            </a:r>
            <a:r>
              <a:rPr lang="ru-RU" b="1" dirty="0">
                <a:solidFill>
                  <a:srgbClr val="002060"/>
                </a:solidFill>
              </a:rPr>
              <a:t> (1867 г., а по некоторым данным в 1868 г.). Проект не был принят, но на его основе в январе 1874 года был разработан и утвержден герб Кубанской области, который в свою очередь послужил прототипом герба Краснодарского края образца 1995 года. 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герб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857884" y="857232"/>
            <a:ext cx="3071802" cy="33038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Кубанский герб 19-го века</a:t>
            </a:r>
            <a:endParaRPr lang="ru-RU" b="1" dirty="0">
              <a:ln w="11430">
                <a:solidFill>
                  <a:schemeClr val="accent2">
                    <a:lumMod val="5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6143636" cy="5715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        </a:t>
            </a:r>
            <a:r>
              <a:rPr lang="ru-RU" sz="4400" b="1" dirty="0" smtClean="0">
                <a:solidFill>
                  <a:srgbClr val="002060"/>
                </a:solidFill>
              </a:rPr>
              <a:t>На </a:t>
            </a:r>
            <a:r>
              <a:rPr lang="ru-RU" sz="4400" b="1" dirty="0">
                <a:solidFill>
                  <a:srgbClr val="002060"/>
                </a:solidFill>
              </a:rPr>
              <a:t>груди орла 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помещался так называемый Кавказский крест.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 Щит </a:t>
            </a:r>
            <a:r>
              <a:rPr lang="ru-RU" sz="4400" b="1" dirty="0">
                <a:solidFill>
                  <a:srgbClr val="002060"/>
                </a:solidFill>
              </a:rPr>
              <a:t>украшали дубовые </a:t>
            </a:r>
            <a:r>
              <a:rPr lang="ru-RU" sz="4400" b="1" dirty="0" smtClean="0">
                <a:solidFill>
                  <a:srgbClr val="002060"/>
                </a:solidFill>
              </a:rPr>
              <a:t>ветви, соединенные  Александровской </a:t>
            </a:r>
            <a:r>
              <a:rPr lang="ru-RU" sz="4400" b="1" dirty="0">
                <a:solidFill>
                  <a:srgbClr val="002060"/>
                </a:solidFill>
              </a:rPr>
              <a:t>лентой</a:t>
            </a:r>
            <a:r>
              <a:rPr lang="ru-RU" sz="4400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</a:t>
            </a:r>
            <a:r>
              <a:rPr lang="ru-RU" sz="4400" b="1" dirty="0">
                <a:solidFill>
                  <a:srgbClr val="002060"/>
                </a:solidFill>
              </a:rPr>
              <a:t>Также за щитом располагались положенные накрест четыре лазоревых знамени с </a:t>
            </a:r>
            <a:r>
              <a:rPr lang="ru-RU" sz="4400" b="1" dirty="0" smtClean="0">
                <a:solidFill>
                  <a:srgbClr val="002060"/>
                </a:solidFill>
              </a:rPr>
              <a:t>вензелями </a:t>
            </a:r>
            <a:r>
              <a:rPr lang="ru-RU" sz="4400" b="1" dirty="0">
                <a:solidFill>
                  <a:srgbClr val="002060"/>
                </a:solidFill>
              </a:rPr>
              <a:t>императрицы Екатерины II, императоров Павла I, Александра I и Николая I. Вензеля </a:t>
            </a:r>
            <a:r>
              <a:rPr lang="ru-RU" sz="4400" b="1" dirty="0" smtClean="0">
                <a:solidFill>
                  <a:srgbClr val="002060"/>
                </a:solidFill>
              </a:rPr>
              <a:t>помещались </a:t>
            </a:r>
            <a:r>
              <a:rPr lang="ru-RU" sz="4400" b="1" dirty="0">
                <a:solidFill>
                  <a:srgbClr val="002060"/>
                </a:solidFill>
              </a:rPr>
              <a:t>в венок, составленный из золотых дубовых и лавровых веток. </a:t>
            </a:r>
            <a:r>
              <a:rPr lang="ru-RU" sz="4400" b="1" dirty="0" smtClean="0">
                <a:solidFill>
                  <a:srgbClr val="002060"/>
                </a:solidFill>
              </a:rPr>
              <a:t>Щит венчала древняя </a:t>
            </a:r>
            <a:r>
              <a:rPr lang="ru-RU" sz="4400" b="1" dirty="0">
                <a:solidFill>
                  <a:srgbClr val="002060"/>
                </a:solidFill>
              </a:rPr>
              <a:t>царская корона (обязательная для всех областных гербов). Над ней возвышался </a:t>
            </a:r>
            <a:r>
              <a:rPr lang="ru-RU" sz="4400" b="1" dirty="0" smtClean="0">
                <a:solidFill>
                  <a:srgbClr val="002060"/>
                </a:solidFill>
              </a:rPr>
              <a:t>штандарт </a:t>
            </a:r>
            <a:r>
              <a:rPr lang="ru-RU" sz="4400" b="1" dirty="0">
                <a:solidFill>
                  <a:srgbClr val="002060"/>
                </a:solidFill>
              </a:rPr>
              <a:t>с вензелем императора Александра II</a:t>
            </a:r>
            <a:r>
              <a:rPr lang="ru-RU" sz="4400" b="1" dirty="0" smtClean="0">
                <a:solidFill>
                  <a:srgbClr val="002060"/>
                </a:solidFill>
              </a:rPr>
              <a:t>.</a:t>
            </a:r>
            <a:endParaRPr lang="en-US" sz="4400" b="1" dirty="0" smtClean="0">
              <a:solidFill>
                <a:srgbClr val="002060"/>
              </a:solidFill>
            </a:endParaRPr>
          </a:p>
          <a:p>
            <a:r>
              <a:rPr lang="ru-RU" sz="4400" b="1" u="sng" dirty="0" smtClean="0">
                <a:solidFill>
                  <a:srgbClr val="002060"/>
                </a:solidFill>
              </a:rPr>
              <a:t> </a:t>
            </a:r>
            <a:r>
              <a:rPr lang="ru-RU" sz="4400" b="1" u="sng" dirty="0">
                <a:solidFill>
                  <a:srgbClr val="002060"/>
                </a:solidFill>
              </a:rPr>
              <a:t>Итак, герб Кубанской области был утвержден 31 января 1874 года</a:t>
            </a:r>
          </a:p>
          <a:p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hangingPunct="1"/>
            <a:r>
              <a:rPr lang="ru-RU" sz="4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/>
                </a:solidFill>
              </a:rPr>
              <a:t>Герб Кубанской области утвержден 31 января 1874 года. </a:t>
            </a:r>
          </a:p>
        </p:txBody>
      </p:sp>
      <p:pic>
        <p:nvPicPr>
          <p:cNvPr id="2051" name="Picture 6" descr="герб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24214" y="1923405"/>
            <a:ext cx="4233802" cy="4553595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472518" cy="14176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Герб утвержденный Законодательным собранием Краснодарского края 24 марта 1995 года. </a:t>
            </a:r>
          </a:p>
        </p:txBody>
      </p:sp>
      <p:pic>
        <p:nvPicPr>
          <p:cNvPr id="3075" name="Picture 6" descr="герб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28" y="1634302"/>
            <a:ext cx="4048586" cy="4544331"/>
          </a:xfr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82" y="1428736"/>
            <a:ext cx="44291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24 марта 1995 года Законодательное собрание Краснодарского края утвердило герб Кубанской области, уже непосредственно как рисунок и описание краевого герба.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После принятия в 1996 году президентского указа о Государственном Геральдическом регистре встал вопрос о регистрации герба Краснодарского края. Вот тут-то и выяснились все недочеты принятой в 1995 году символики.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640</TotalTime>
  <Words>1212</Words>
  <Application>Microsoft Office PowerPoint</Application>
  <PresentationFormat>Экран (4:3)</PresentationFormat>
  <Paragraphs>844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Символы Кубани</vt:lpstr>
      <vt:lpstr>Цели урока</vt:lpstr>
      <vt:lpstr>  Закон о символах</vt:lpstr>
      <vt:lpstr>Слайд 4</vt:lpstr>
      <vt:lpstr>Флаг Краснодарского края</vt:lpstr>
      <vt:lpstr>История создания герба Краснодарского края</vt:lpstr>
      <vt:lpstr>Кубанский герб 19-го века</vt:lpstr>
      <vt:lpstr>Герб Кубанской области утвержден 31 января 1874 года. </vt:lpstr>
      <vt:lpstr>Герб утвержденный Законодательным собранием Краснодарского края 24 марта 1995 года. </vt:lpstr>
      <vt:lpstr>Причины отказа от некоторых элементов исторического герба</vt:lpstr>
      <vt:lpstr>Причины отказа от некоторых элементов исторического герба</vt:lpstr>
      <vt:lpstr>Герб Кубанской области утвержден 31 января 1874 года. </vt:lpstr>
      <vt:lpstr>Разработка нового герба</vt:lpstr>
      <vt:lpstr>Сравните два герба и найдите изменения</vt:lpstr>
      <vt:lpstr>Изменения герба</vt:lpstr>
      <vt:lpstr>Новый герб края появился в 2004 году. </vt:lpstr>
      <vt:lpstr>Княжеская корона</vt:lpstr>
      <vt:lpstr>Изменения и доработки в символике герба Краснодарского края</vt:lpstr>
      <vt:lpstr>Возможность внесения изменений в символику герба</vt:lpstr>
      <vt:lpstr>Символический смысл отдельных элементов герба Краснодарского края</vt:lpstr>
      <vt:lpstr>Утверждение герба</vt:lpstr>
      <vt:lpstr>Гимн Краснодарского края</vt:lpstr>
      <vt:lpstr>Использованная литература: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Valued Acer Customer</cp:lastModifiedBy>
  <cp:revision>70</cp:revision>
  <dcterms:created xsi:type="dcterms:W3CDTF">2008-08-04T06:24:47Z</dcterms:created>
  <dcterms:modified xsi:type="dcterms:W3CDTF">2009-03-10T21:06:44Z</dcterms:modified>
</cp:coreProperties>
</file>